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79" r:id="rId2"/>
    <p:sldId id="290" r:id="rId3"/>
    <p:sldId id="303" r:id="rId4"/>
    <p:sldId id="302" r:id="rId5"/>
    <p:sldId id="319" r:id="rId6"/>
    <p:sldId id="295" r:id="rId7"/>
    <p:sldId id="282" r:id="rId8"/>
    <p:sldId id="299" r:id="rId9"/>
    <p:sldId id="320" r:id="rId10"/>
    <p:sldId id="304" r:id="rId11"/>
    <p:sldId id="321" r:id="rId12"/>
    <p:sldId id="305" r:id="rId13"/>
    <p:sldId id="294" r:id="rId14"/>
    <p:sldId id="283" r:id="rId15"/>
    <p:sldId id="306" r:id="rId16"/>
    <p:sldId id="318" r:id="rId17"/>
    <p:sldId id="27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8F67"/>
    <a:srgbClr val="417475"/>
    <a:srgbClr val="DE6842"/>
    <a:srgbClr val="B1993C"/>
    <a:srgbClr val="619F73"/>
    <a:srgbClr val="A44E44"/>
    <a:srgbClr val="BC6814"/>
    <a:srgbClr val="A93F31"/>
    <a:srgbClr val="90302A"/>
    <a:srgbClr val="E053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6" autoAdjust="0"/>
    <p:restoredTop sz="95007" autoAdjust="0"/>
  </p:normalViewPr>
  <p:slideViewPr>
    <p:cSldViewPr snapToGrid="0">
      <p:cViewPr varScale="1">
        <p:scale>
          <a:sx n="115" d="100"/>
          <a:sy n="115" d="100"/>
        </p:scale>
        <p:origin x="560" y="2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1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22:16:41.10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0,'74'14,"-16"-6,-26-2,12 2,-5-6,30 6,-30-8,47 0,-25 0,12 0,14 0,8 0,-38-1,2 2,-2 3,-2 0,36-2,-35 6,-4-8,-17 0,0 0,-13 0,17 0,-23 0,15 0,-4 0,-1 0,11 0,-2 0,17 0,-13 0,47 10,-42-8,42 8,-30-10,0 0,31 0,-9 10,-9-7,-9 2,-1 0,-3-5,6 0,1 0,-2 0,-10 0,1 0,26 0,-24 0,4 0,7 0,0 0,-8 0,2 0,13 0,1 0,-14 0,-2 0,-2 0,0 0,9 0,-3 0,21 0,-27 0,-3 0,-5 0,18 0,-34 0,9 0,9 0,-22 0,25 0,0 0,-13 0,13 0,0 0,-25 0,22 0,-27 0,5 0,5 0,-5 0,7 5,-7-4,5 4,12-5,-5 0,13 5,-11 0,-4 1,-4-2,0 1,-3-4,5 9,3-8,-3 3,17-5,-13 0,1 0,9 8,-22-6,42 6,5 2,3-8,-16 4,2-2,36-4,-45 0,2 0,9 0,-5 0,5 5,-14-4,2 0,20 4,22-5,-40 0,2 0,7 0,2 0,8 0,1 0,-7 0,1 0,13 0,-3 0,19 0,-9 0,-20 0,-12 0,-1 0,13 0,-30 0,13 0,0 0,-22 0,20 0,-32 0,15 0,-7 0,0 0,7 0,28 0,32-8,6 6,-44-3,-4 1,5 4,13 0,-30 0,46 0,-42 0,24 0,-41 0,7 0,-7 0,0 0,7 0,-15 0,14 0,10 0,-12 0,10 0,-16 0,2 0,9 0,-9 0,7 0,-8 0,9 0,17 0,-12 0,13 0,0 0,-13 0,4-3,-10 2,-7-3,9 4,-1-5,1 4,-12-4,9 5,-9 0,11-5,1 3,0-3,-1 5,-11 0,9 0,-2 0,-6 0,10 0,-5 0,-6 0,15 0,-9 0,23 0,-18 0,16 0,-7 0,-4 0,30 0,-30 0,30 0,-12 0,-1 0,-4 0,-10 0,-6 0,6 0,-8 0,-7 0,0 0,-3 0,4 0,0 0,-1 0,0 0,1 0,8 0,-10 0,10 0,-18 0,10 0,2 0,-10 0,15 0,-14 0,4 0,8 0,-15 0,12 0,-3 4,-5-3,4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22:15:43.4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24,'46'5,"-9"-2,-22-3,-3 0,11 0,-6 0,6-3,-7 2,-1-3,1 4,3-3,-5 2,4-3,-2 4,-3 0,12-3,-14 2,10-3,-8 1,2 2,17-3,-13 4,12 0,-15 0,0 0,-1 0,5 0,-4 0,0 0,6 0,-12 0,19 0,-15 0,5 0,-4 0,-2 0,9 4,-8-3,5 2,-5-3,8 0,-1 0,3 0,-8 0,0 0,8 0,-6 0,6 4,-12-4,3 4,1-4,1 0,2 0,-3 0,-1 0,4 0,-5 0,4 3,1-2,-5 3,11-4,-15 0,8 0,-2 0,-3 0,9 0,-9 0,3 0,6 3,-8-2,24 3,-18-4,7 0,-12 0,-6 0,16 0,-13 0,13 0,-9 3,-3-2,9 3,-9-4,2 0,7 3,-11-2,11 2,-10-3,4 0,3 4,-6-3,5 2,1-3,-1 0,5 0,-8 0,-2 0,5 0,-5 0,6 0,-3 0,0 0,-1 0,10 0,-8 0,8 0,-10 0,1 0,0 0,0 0,-1 0,1 0,0 0,-1 0,5 0,-7 0,5 0,-2 0,1 0,5 0,-9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22:15:46.4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0,'38'13,"-5"-2,-26-11,5 0,7 0,-2 0,13 0,-12 0,1 0,-4 0,0 0,6 0,-1 0,-1 0,-7 0,6 0,-4 0,8 0,-5 0,2 0,5 0,-6 0,15 0,-19 0,18 0,-18 3,10-2,-11 3,1-4,2 3,1-2,5 2,-8-3,4 0,-2 0,-3 0,9 0,-9 0,2 0,4 0,-6 0,6 0,9 0,-1 0,10 0,-15 0,-3 0,-8 0,5 0,0 0,3 0,4 0,-5 0,4 0,3 0,-11 0,9 0,-2 0,5 0,0 0,-1 0,-10 0,-2 0,5 0,-1 0,-1 0,11 0,-13 0,10 0,-8 0,8 0,-6 0,3 0,-6 0,-3 0,7 0,-2 0,10 0,-9 0,6 0,11 0,-18 0,13 0,-22 0,4 0,7 0,-5 0,8 0,-10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22:15:49.6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69,'38'0,"-2"0,-23 0,2-3,9 2,-6-3,15-1,10 4,14-4,16-4,-25 7,36-16,-32 16,1-3,0 0,7 5,-1-4,-35 3,-11-2,2 3,0 0,5 0,-3 0,1 0,-5 0,11 0,-10 0,18 0,-9 0,11 0,-7 0,-7 0,-8 0,3 0,1 0,4 0,-4 0,-1 0,1 0,0 0,3 0,-3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C45AF-F840-402F-8B72-62EFA6706C0E}"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ADB4E-2288-42B0-91BE-FBFFB3529A5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BCE67C8-A0C3-475B-A8D3-8473E11B86B5}" type="datetimeFigureOut">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B45CB-AFEB-4180-BF15-293C38EF585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E67C8-A0C3-475B-A8D3-8473E11B86B5}" type="datetimeFigureOut">
              <a:rPr lang="zh-CN" altLang="en-US" smtClean="0"/>
              <a:t>2024/12/2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B45CB-AFEB-4180-BF15-293C38EF585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0.jpe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5.png"/><Relationship Id="rId10" Type="http://schemas.openxmlformats.org/officeDocument/2006/relationships/image" Target="../media/image38.jpeg"/><Relationship Id="rId4" Type="http://schemas.microsoft.com/office/2007/relationships/hdphoto" Target="../media/hdphoto1.wdp"/><Relationship Id="rId9" Type="http://schemas.openxmlformats.org/officeDocument/2006/relationships/image" Target="../media/image37.jpg"/></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0.png"/><Relationship Id="rId7"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80.png"/><Relationship Id="rId4" Type="http://schemas.openxmlformats.org/officeDocument/2006/relationships/customXml" Target="../ink/ink2.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jpg"/><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6C6D">
            <a:alpha val="93000"/>
          </a:srgbClr>
        </a:solidFill>
        <a:effectLst/>
      </p:bgPr>
    </p:bg>
    <p:spTree>
      <p:nvGrpSpPr>
        <p:cNvPr id="1" name=""/>
        <p:cNvGrpSpPr/>
        <p:nvPr/>
      </p:nvGrpSpPr>
      <p:grpSpPr>
        <a:xfrm>
          <a:off x="0" y="0"/>
          <a:ext cx="0" cy="0"/>
          <a:chOff x="0" y="0"/>
          <a:chExt cx="0" cy="0"/>
        </a:xfrm>
      </p:grpSpPr>
      <p:cxnSp>
        <p:nvCxnSpPr>
          <p:cNvPr id="32" name="直接连接符 31"/>
          <p:cNvCxnSpPr>
            <a:cxnSpLocks/>
          </p:cNvCxnSpPr>
          <p:nvPr/>
        </p:nvCxnSpPr>
        <p:spPr>
          <a:xfrm flipV="1">
            <a:off x="2685380" y="1913696"/>
            <a:ext cx="1508218" cy="4946982"/>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6" name="圆: 空心 85"/>
          <p:cNvSpPr/>
          <p:nvPr/>
        </p:nvSpPr>
        <p:spPr>
          <a:xfrm rot="10800000">
            <a:off x="-767366" y="1998929"/>
            <a:ext cx="1539920" cy="1642291"/>
          </a:xfrm>
          <a:prstGeom prst="donut">
            <a:avLst/>
          </a:prstGeom>
          <a:noFill/>
          <a:ln w="15875">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7" name="圆: 空心 86"/>
          <p:cNvSpPr/>
          <p:nvPr/>
        </p:nvSpPr>
        <p:spPr>
          <a:xfrm rot="10800000">
            <a:off x="572698" y="1205329"/>
            <a:ext cx="1620437" cy="1529513"/>
          </a:xfrm>
          <a:prstGeom prst="donut">
            <a:avLst>
              <a:gd name="adj" fmla="val 6462"/>
            </a:avLst>
          </a:prstGeom>
          <a:noFill/>
          <a:ln w="15875">
            <a:solidFill>
              <a:schemeClr val="bg1">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40" name="直接连接符 39"/>
          <p:cNvCxnSpPr/>
          <p:nvPr/>
        </p:nvCxnSpPr>
        <p:spPr>
          <a:xfrm flipH="1">
            <a:off x="-1489984" y="1917841"/>
            <a:ext cx="5679995" cy="10092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90" name="圆: 空心 89"/>
          <p:cNvSpPr/>
          <p:nvPr/>
        </p:nvSpPr>
        <p:spPr>
          <a:xfrm rot="10800000">
            <a:off x="2046105" y="3599970"/>
            <a:ext cx="1620437" cy="1529513"/>
          </a:xfrm>
          <a:prstGeom prst="donut">
            <a:avLst>
              <a:gd name="adj" fmla="val 6462"/>
            </a:avLst>
          </a:prstGeom>
          <a:noFill/>
          <a:ln w="15875">
            <a:solidFill>
              <a:schemeClr val="bg1">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18" name="直接连接符 117"/>
          <p:cNvCxnSpPr/>
          <p:nvPr/>
        </p:nvCxnSpPr>
        <p:spPr>
          <a:xfrm>
            <a:off x="1246479" y="2023142"/>
            <a:ext cx="1572641" cy="2264142"/>
          </a:xfrm>
          <a:prstGeom prst="line">
            <a:avLst/>
          </a:prstGeom>
          <a:ln w="19050">
            <a:solidFill>
              <a:schemeClr val="bg1">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0800000">
            <a:off x="1246481" y="1913696"/>
            <a:ext cx="307404" cy="4670198"/>
          </a:xfrm>
          <a:prstGeom prst="line">
            <a:avLst/>
          </a:prstGeom>
          <a:ln w="19050">
            <a:solidFill>
              <a:schemeClr val="bg1">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flipV="1">
            <a:off x="-1377352" y="2083129"/>
            <a:ext cx="4114651" cy="2213453"/>
          </a:xfrm>
          <a:prstGeom prst="line">
            <a:avLst/>
          </a:prstGeom>
          <a:ln w="19050">
            <a:solidFill>
              <a:schemeClr val="bg1">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210494" y="1955800"/>
            <a:ext cx="3936071" cy="2427304"/>
          </a:xfrm>
          <a:prstGeom prst="line">
            <a:avLst/>
          </a:prstGeom>
          <a:ln w="19050">
            <a:solidFill>
              <a:schemeClr val="bg1">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0800000" flipH="1">
            <a:off x="210494" y="4332144"/>
            <a:ext cx="2627063" cy="95819"/>
          </a:xfrm>
          <a:prstGeom prst="line">
            <a:avLst/>
          </a:prstGeom>
          <a:ln w="19050">
            <a:solidFill>
              <a:schemeClr val="bg1">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rot="10800000" flipV="1">
            <a:off x="192632" y="2013048"/>
            <a:ext cx="1041492" cy="2369370"/>
          </a:xfrm>
          <a:prstGeom prst="line">
            <a:avLst/>
          </a:prstGeom>
          <a:ln w="19050">
            <a:solidFill>
              <a:schemeClr val="bg1">
                <a:alpha val="24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圆: 空心 83"/>
          <p:cNvSpPr/>
          <p:nvPr/>
        </p:nvSpPr>
        <p:spPr>
          <a:xfrm rot="10800000">
            <a:off x="793265" y="4376127"/>
            <a:ext cx="1457524" cy="1529513"/>
          </a:xfrm>
          <a:prstGeom prst="donut">
            <a:avLst/>
          </a:prstGeom>
          <a:noFill/>
          <a:ln w="15875">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5" name="圆: 空心 84"/>
          <p:cNvSpPr/>
          <p:nvPr/>
        </p:nvSpPr>
        <p:spPr>
          <a:xfrm rot="10800000">
            <a:off x="2021307" y="1913696"/>
            <a:ext cx="1539920" cy="1642291"/>
          </a:xfrm>
          <a:prstGeom prst="donut">
            <a:avLst/>
          </a:prstGeom>
          <a:noFill/>
          <a:ln w="15875">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3" name="圆: 空心 82"/>
          <p:cNvSpPr/>
          <p:nvPr/>
        </p:nvSpPr>
        <p:spPr>
          <a:xfrm rot="10800000">
            <a:off x="-100876" y="1979097"/>
            <a:ext cx="3135047" cy="3185948"/>
          </a:xfrm>
          <a:prstGeom prst="donu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36" name="直接连接符 35"/>
          <p:cNvCxnSpPr/>
          <p:nvPr/>
        </p:nvCxnSpPr>
        <p:spPr>
          <a:xfrm flipH="1" flipV="1">
            <a:off x="-1489984" y="2018766"/>
            <a:ext cx="2871742" cy="5052597"/>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8" name="圆: 空心 87"/>
          <p:cNvSpPr/>
          <p:nvPr/>
        </p:nvSpPr>
        <p:spPr>
          <a:xfrm rot="10800000">
            <a:off x="750073" y="5575618"/>
            <a:ext cx="1620437" cy="1666751"/>
          </a:xfrm>
          <a:prstGeom prst="donut">
            <a:avLst>
              <a:gd name="adj" fmla="val 3176"/>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9" name="圆: 空心 88"/>
          <p:cNvSpPr/>
          <p:nvPr/>
        </p:nvSpPr>
        <p:spPr>
          <a:xfrm rot="10800000">
            <a:off x="-706410" y="3646932"/>
            <a:ext cx="1620437" cy="1529513"/>
          </a:xfrm>
          <a:prstGeom prst="donut">
            <a:avLst>
              <a:gd name="adj" fmla="val 6462"/>
            </a:avLst>
          </a:prstGeom>
          <a:noFill/>
          <a:ln w="15875">
            <a:solidFill>
              <a:schemeClr val="bg1">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2" name="圆: 空心 91"/>
          <p:cNvSpPr/>
          <p:nvPr/>
        </p:nvSpPr>
        <p:spPr>
          <a:xfrm rot="10800000">
            <a:off x="3420687" y="1418749"/>
            <a:ext cx="1209857" cy="1244436"/>
          </a:xfrm>
          <a:prstGeom prst="donut">
            <a:avLst>
              <a:gd name="adj" fmla="val 8365"/>
            </a:avLst>
          </a:prstGeom>
          <a:noFill/>
          <a:ln w="15875">
            <a:solidFill>
              <a:schemeClr val="bg1">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4" name="文本框 183"/>
          <p:cNvSpPr txBox="1"/>
          <p:nvPr/>
        </p:nvSpPr>
        <p:spPr>
          <a:xfrm>
            <a:off x="548182" y="3165781"/>
            <a:ext cx="4966475" cy="1465016"/>
          </a:xfrm>
          <a:prstGeom prst="rect">
            <a:avLst/>
          </a:prstGeom>
          <a:noFill/>
        </p:spPr>
        <p:txBody>
          <a:bodyPr wrap="square" rtlCol="0">
            <a:spAutoFit/>
          </a:bodyPr>
          <a:lstStyle/>
          <a:p>
            <a:pPr>
              <a:lnSpc>
                <a:spcPct val="200000"/>
              </a:lnSpc>
            </a:pPr>
            <a:r>
              <a:rPr lang="en-US" altLang="zh-CN" sz="2400" b="1" kern="100" dirty="0">
                <a:solidFill>
                  <a:srgbClr val="FFC000"/>
                </a:solidFill>
                <a:effectLst/>
                <a:latin typeface="Times New Roman" panose="02020603050405020304" pitchFamily="18" charset="0"/>
                <a:ea typeface="DengXian" panose="02010600030101010101" pitchFamily="2" charset="-122"/>
                <a:cs typeface="Microsoft Himalaya" pitchFamily="2" charset="0"/>
              </a:rPr>
              <a:t>Electricity and the Making of Hodgkin-Huxley Model (1926-1963)</a:t>
            </a:r>
            <a:endParaRPr lang="zh-CN" altLang="zh-CN" sz="2400" kern="100" dirty="0">
              <a:solidFill>
                <a:srgbClr val="FFC000"/>
              </a:solidFill>
              <a:effectLst/>
              <a:latin typeface="DengXian" panose="02010600030101010101" pitchFamily="2" charset="-122"/>
              <a:ea typeface="DengXian" panose="02010600030101010101" pitchFamily="2" charset="-122"/>
              <a:cs typeface="Microsoft Himalaya" pitchFamily="2" charset="0"/>
            </a:endParaRPr>
          </a:p>
        </p:txBody>
      </p:sp>
      <p:sp>
        <p:nvSpPr>
          <p:cNvPr id="187" name="文本框 186"/>
          <p:cNvSpPr txBox="1"/>
          <p:nvPr/>
        </p:nvSpPr>
        <p:spPr>
          <a:xfrm>
            <a:off x="6080872" y="6316773"/>
            <a:ext cx="2627548" cy="400110"/>
          </a:xfrm>
          <a:prstGeom prst="rect">
            <a:avLst/>
          </a:prstGeom>
          <a:noFill/>
        </p:spPr>
        <p:txBody>
          <a:bodyPr wrap="square" rtlCol="0">
            <a:spAutoFit/>
          </a:bodyPr>
          <a:lstStyle/>
          <a:p>
            <a:pPr algn="l"/>
            <a:r>
              <a:rPr lang="en-US" altLang="zh-CN" sz="2000" b="1" spc="300" dirty="0">
                <a:ln w="25400" cap="rnd">
                  <a:noFill/>
                  <a:prstDash val="lgDash"/>
                </a:ln>
                <a:solidFill>
                  <a:schemeClr val="bg1">
                    <a:lumMod val="95000"/>
                  </a:schemeClr>
                </a:solidFill>
                <a:cs typeface="+mn-ea"/>
                <a:sym typeface="+mn-lt"/>
              </a:rPr>
              <a:t>Yi Xiao</a:t>
            </a:r>
            <a:endParaRPr lang="zh-CN" altLang="en-US" sz="2000" b="1" spc="300" dirty="0">
              <a:ln w="25400" cap="rnd">
                <a:noFill/>
                <a:prstDash val="lgDash"/>
              </a:ln>
              <a:solidFill>
                <a:schemeClr val="bg1">
                  <a:lumMod val="95000"/>
                </a:schemeClr>
              </a:solidFill>
              <a:cs typeface="+mn-ea"/>
              <a:sym typeface="+mn-lt"/>
            </a:endParaRPr>
          </a:p>
        </p:txBody>
      </p:sp>
      <p:pic>
        <p:nvPicPr>
          <p:cNvPr id="8" name="图片 7" descr="绘画里站在水里&#10;&#10;描述已自动生成">
            <a:extLst>
              <a:ext uri="{FF2B5EF4-FFF2-40B4-BE49-F238E27FC236}">
                <a16:creationId xmlns:a16="http://schemas.microsoft.com/office/drawing/2014/main" id="{1EE3D830-729B-B5A2-4DB6-85BFB030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663" y="0"/>
            <a:ext cx="4839337" cy="6886944"/>
          </a:xfrm>
          <a:prstGeom prst="rect">
            <a:avLst/>
          </a:prstGeom>
        </p:spPr>
      </p:pic>
      <p:sp>
        <p:nvSpPr>
          <p:cNvPr id="33" name="圆: 空心 32"/>
          <p:cNvSpPr/>
          <p:nvPr/>
        </p:nvSpPr>
        <p:spPr>
          <a:xfrm rot="3073510">
            <a:off x="11607957" y="5982396"/>
            <a:ext cx="1023435" cy="1027361"/>
          </a:xfrm>
          <a:prstGeom prst="donut">
            <a:avLst>
              <a:gd name="adj" fmla="val 430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34" name="组合 33"/>
          <p:cNvGrpSpPr/>
          <p:nvPr/>
        </p:nvGrpSpPr>
        <p:grpSpPr>
          <a:xfrm rot="2169740">
            <a:off x="10804526" y="6327426"/>
            <a:ext cx="2300987" cy="46115"/>
            <a:chOff x="2222370" y="4586885"/>
            <a:chExt cx="8349652" cy="493115"/>
          </a:xfrm>
        </p:grpSpPr>
        <p:sp>
          <p:nvSpPr>
            <p:cNvPr id="35" name="矩形 34"/>
            <p:cNvSpPr/>
            <p:nvPr/>
          </p:nvSpPr>
          <p:spPr>
            <a:xfrm>
              <a:off x="2609624" y="4586887"/>
              <a:ext cx="7575639" cy="493113"/>
            </a:xfrm>
            <a:prstGeom prst="rect">
              <a:avLst/>
            </a:prstGeom>
            <a:solidFill>
              <a:schemeClr val="bg1"/>
            </a:solidFill>
            <a:ln>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等腰三角形 36"/>
            <p:cNvSpPr/>
            <p:nvPr/>
          </p:nvSpPr>
          <p:spPr>
            <a:xfrm rot="10800000">
              <a:off x="9810689" y="4586885"/>
              <a:ext cx="761333" cy="493114"/>
            </a:xfrm>
            <a:prstGeom prst="triangle">
              <a:avLst/>
            </a:prstGeom>
            <a:solidFill>
              <a:schemeClr val="bg1"/>
            </a:solidFill>
            <a:ln>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等腰三角形 37"/>
            <p:cNvSpPr/>
            <p:nvPr/>
          </p:nvSpPr>
          <p:spPr>
            <a:xfrm rot="10800000">
              <a:off x="2222370" y="4586885"/>
              <a:ext cx="761333" cy="493114"/>
            </a:xfrm>
            <a:prstGeom prst="triangle">
              <a:avLst/>
            </a:prstGeom>
            <a:solidFill>
              <a:schemeClr val="bg1"/>
            </a:solidFill>
            <a:ln>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47" name="连接符: 曲线 146"/>
          <p:cNvCxnSpPr/>
          <p:nvPr/>
        </p:nvCxnSpPr>
        <p:spPr>
          <a:xfrm flipV="1">
            <a:off x="3561227" y="20322"/>
            <a:ext cx="4588185" cy="3237708"/>
          </a:xfrm>
          <a:prstGeom prst="curvedConnector3">
            <a:avLst>
              <a:gd name="adj1" fmla="val 50000"/>
            </a:avLst>
          </a:prstGeom>
          <a:ln w="12700" cmpd="sng">
            <a:solidFill>
              <a:schemeClr val="bg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08783" y="699285"/>
            <a:ext cx="6583757" cy="2183645"/>
            <a:chOff x="-986155" y="3357752"/>
            <a:chExt cx="6583757" cy="2183645"/>
          </a:xfrm>
        </p:grpSpPr>
        <p:sp>
          <p:nvSpPr>
            <p:cNvPr id="41" name="文本框 40"/>
            <p:cNvSpPr txBox="1"/>
            <p:nvPr/>
          </p:nvSpPr>
          <p:spPr>
            <a:xfrm>
              <a:off x="-953673" y="3357752"/>
              <a:ext cx="6427419" cy="2123658"/>
            </a:xfrm>
            <a:prstGeom prst="rect">
              <a:avLst/>
            </a:prstGeom>
            <a:noFill/>
          </p:spPr>
          <p:txBody>
            <a:bodyPr wrap="square" rtlCol="0">
              <a:spAutoFit/>
            </a:bodyPr>
            <a:lstStyle/>
            <a:p>
              <a:r>
                <a:rPr lang="en-US" altLang="zh-CN" sz="6600" b="1" spc="600" dirty="0">
                  <a:ln w="25400" cap="rnd">
                    <a:noFill/>
                    <a:prstDash val="lgDash"/>
                  </a:ln>
                  <a:solidFill>
                    <a:schemeClr val="tx1">
                      <a:lumMod val="75000"/>
                      <a:lumOff val="25000"/>
                    </a:schemeClr>
                  </a:solidFill>
                  <a:cs typeface="+mn-ea"/>
                  <a:sym typeface="+mn-lt"/>
                </a:rPr>
                <a:t>The Sheltering Metaphors</a:t>
              </a:r>
              <a:endParaRPr lang="zh-CN" altLang="en-US" sz="6600" b="1" spc="600" dirty="0">
                <a:ln w="25400" cap="rnd">
                  <a:noFill/>
                  <a:prstDash val="lgDash"/>
                </a:ln>
                <a:solidFill>
                  <a:schemeClr val="tx1">
                    <a:lumMod val="75000"/>
                    <a:lumOff val="25000"/>
                  </a:schemeClr>
                </a:solidFill>
                <a:cs typeface="+mn-ea"/>
                <a:sym typeface="+mn-lt"/>
              </a:endParaRPr>
            </a:p>
          </p:txBody>
        </p:sp>
        <p:sp>
          <p:nvSpPr>
            <p:cNvPr id="42" name="文本框 41"/>
            <p:cNvSpPr txBox="1"/>
            <p:nvPr/>
          </p:nvSpPr>
          <p:spPr>
            <a:xfrm>
              <a:off x="-986155" y="3417739"/>
              <a:ext cx="6583757" cy="2123658"/>
            </a:xfrm>
            <a:prstGeom prst="rect">
              <a:avLst/>
            </a:prstGeom>
            <a:noFill/>
          </p:spPr>
          <p:txBody>
            <a:bodyPr wrap="square" rtlCol="0">
              <a:spAutoFit/>
            </a:bodyPr>
            <a:lstStyle/>
            <a:p>
              <a:r>
                <a:rPr lang="en-US" altLang="zh-CN" sz="6600" b="1" spc="600" dirty="0">
                  <a:ln w="25400" cap="rnd">
                    <a:noFill/>
                    <a:prstDash val="lgDash"/>
                  </a:ln>
                  <a:solidFill>
                    <a:schemeClr val="accent4">
                      <a:lumMod val="60000"/>
                      <a:lumOff val="40000"/>
                    </a:schemeClr>
                  </a:solidFill>
                  <a:cs typeface="+mn-ea"/>
                  <a:sym typeface="+mn-lt"/>
                </a:rPr>
                <a:t>The Sheltering Metaphors</a:t>
              </a:r>
              <a:endParaRPr lang="zh-CN" altLang="en-US" sz="6600" b="1" spc="600" dirty="0">
                <a:ln w="25400" cap="rnd">
                  <a:noFill/>
                  <a:prstDash val="lgDash"/>
                </a:ln>
                <a:solidFill>
                  <a:schemeClr val="accent4">
                    <a:lumMod val="60000"/>
                    <a:lumOff val="4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5" name="组合 1024"/>
          <p:cNvGrpSpPr/>
          <p:nvPr/>
        </p:nvGrpSpPr>
        <p:grpSpPr>
          <a:xfrm>
            <a:off x="7515921" y="1388798"/>
            <a:ext cx="3960297" cy="3304299"/>
            <a:chOff x="3837833" y="1751799"/>
            <a:chExt cx="4516334" cy="4080403"/>
          </a:xfrm>
          <a:effectLst>
            <a:glow rad="508000">
              <a:srgbClr val="FFC000">
                <a:alpha val="8000"/>
              </a:srgbClr>
            </a:glow>
            <a:outerShdw sx="1000" sy="1000" algn="ctr" rotWithShape="0">
              <a:srgbClr val="000000"/>
            </a:outerShdw>
            <a:reflection endPos="0" dir="5400000" sy="-100000" algn="bl" rotWithShape="0"/>
          </a:effectLst>
        </p:grpSpPr>
        <p:grpSp>
          <p:nvGrpSpPr>
            <p:cNvPr id="5" name="41b65a95-43b3-444e-a744-55bacc2f4eb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853228" y="4929631"/>
              <a:ext cx="4500939" cy="902571"/>
              <a:chOff x="3712143" y="5187558"/>
              <a:chExt cx="4767714" cy="956067"/>
            </a:xfrm>
          </p:grpSpPr>
          <p:sp>
            <p:nvSpPr>
              <p:cNvPr id="6" name="ïŝliḍè"/>
              <p:cNvSpPr/>
              <p:nvPr/>
            </p:nvSpPr>
            <p:spPr bwMode="auto">
              <a:xfrm>
                <a:off x="5124176" y="6028056"/>
                <a:ext cx="1830181" cy="115569"/>
              </a:xfrm>
              <a:custGeom>
                <a:avLst/>
                <a:gdLst>
                  <a:gd name="T0" fmla="*/ 853 w 871"/>
                  <a:gd name="T1" fmla="*/ 0 h 55"/>
                  <a:gd name="T2" fmla="*/ 18 w 871"/>
                  <a:gd name="T3" fmla="*/ 0 h 55"/>
                  <a:gd name="T4" fmla="*/ 0 w 871"/>
                  <a:gd name="T5" fmla="*/ 55 h 55"/>
                  <a:gd name="T6" fmla="*/ 871 w 871"/>
                  <a:gd name="T7" fmla="*/ 55 h 55"/>
                  <a:gd name="T8" fmla="*/ 853 w 871"/>
                  <a:gd name="T9" fmla="*/ 0 h 55"/>
                </a:gdLst>
                <a:ahLst/>
                <a:cxnLst>
                  <a:cxn ang="0">
                    <a:pos x="T0" y="T1"/>
                  </a:cxn>
                  <a:cxn ang="0">
                    <a:pos x="T2" y="T3"/>
                  </a:cxn>
                  <a:cxn ang="0">
                    <a:pos x="T4" y="T5"/>
                  </a:cxn>
                  <a:cxn ang="0">
                    <a:pos x="T6" y="T7"/>
                  </a:cxn>
                  <a:cxn ang="0">
                    <a:pos x="T8" y="T9"/>
                  </a:cxn>
                </a:cxnLst>
                <a:rect l="0" t="0" r="r" b="b"/>
                <a:pathLst>
                  <a:path w="871" h="55">
                    <a:moveTo>
                      <a:pt x="853" y="0"/>
                    </a:moveTo>
                    <a:lnTo>
                      <a:pt x="18" y="0"/>
                    </a:lnTo>
                    <a:lnTo>
                      <a:pt x="0" y="55"/>
                    </a:lnTo>
                    <a:lnTo>
                      <a:pt x="871" y="55"/>
                    </a:lnTo>
                    <a:lnTo>
                      <a:pt x="853"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7" name="is1ïďé"/>
              <p:cNvSpPr/>
              <p:nvPr/>
            </p:nvSpPr>
            <p:spPr bwMode="auto">
              <a:xfrm>
                <a:off x="5391034" y="5187560"/>
                <a:ext cx="1258643" cy="687106"/>
              </a:xfrm>
              <a:custGeom>
                <a:avLst/>
                <a:gdLst>
                  <a:gd name="T0" fmla="*/ 526 w 599"/>
                  <a:gd name="T1" fmla="*/ 0 h 327"/>
                  <a:gd name="T2" fmla="*/ 90 w 599"/>
                  <a:gd name="T3" fmla="*/ 0 h 327"/>
                  <a:gd name="T4" fmla="*/ 0 w 599"/>
                  <a:gd name="T5" fmla="*/ 327 h 327"/>
                  <a:gd name="T6" fmla="*/ 599 w 599"/>
                  <a:gd name="T7" fmla="*/ 327 h 327"/>
                  <a:gd name="T8" fmla="*/ 526 w 599"/>
                  <a:gd name="T9" fmla="*/ 0 h 327"/>
                </a:gdLst>
                <a:ahLst/>
                <a:cxnLst>
                  <a:cxn ang="0">
                    <a:pos x="T0" y="T1"/>
                  </a:cxn>
                  <a:cxn ang="0">
                    <a:pos x="T2" y="T3"/>
                  </a:cxn>
                  <a:cxn ang="0">
                    <a:pos x="T4" y="T5"/>
                  </a:cxn>
                  <a:cxn ang="0">
                    <a:pos x="T6" y="T7"/>
                  </a:cxn>
                  <a:cxn ang="0">
                    <a:pos x="T8" y="T9"/>
                  </a:cxn>
                </a:cxnLst>
                <a:rect l="0" t="0" r="r" b="b"/>
                <a:pathLst>
                  <a:path w="599" h="327">
                    <a:moveTo>
                      <a:pt x="526" y="0"/>
                    </a:moveTo>
                    <a:lnTo>
                      <a:pt x="90" y="0"/>
                    </a:lnTo>
                    <a:lnTo>
                      <a:pt x="0" y="327"/>
                    </a:lnTo>
                    <a:lnTo>
                      <a:pt x="599" y="327"/>
                    </a:lnTo>
                    <a:lnTo>
                      <a:pt x="526"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 name="îş1iḋé"/>
              <p:cNvSpPr/>
              <p:nvPr/>
            </p:nvSpPr>
            <p:spPr bwMode="auto">
              <a:xfrm>
                <a:off x="5161999" y="5874665"/>
                <a:ext cx="1754536" cy="153391"/>
              </a:xfrm>
              <a:custGeom>
                <a:avLst/>
                <a:gdLst>
                  <a:gd name="T0" fmla="*/ 109 w 835"/>
                  <a:gd name="T1" fmla="*/ 0 h 73"/>
                  <a:gd name="T2" fmla="*/ 0 w 835"/>
                  <a:gd name="T3" fmla="*/ 73 h 73"/>
                  <a:gd name="T4" fmla="*/ 835 w 835"/>
                  <a:gd name="T5" fmla="*/ 73 h 73"/>
                  <a:gd name="T6" fmla="*/ 708 w 835"/>
                  <a:gd name="T7" fmla="*/ 0 h 73"/>
                  <a:gd name="T8" fmla="*/ 109 w 835"/>
                  <a:gd name="T9" fmla="*/ 0 h 73"/>
                </a:gdLst>
                <a:ahLst/>
                <a:cxnLst>
                  <a:cxn ang="0">
                    <a:pos x="T0" y="T1"/>
                  </a:cxn>
                  <a:cxn ang="0">
                    <a:pos x="T2" y="T3"/>
                  </a:cxn>
                  <a:cxn ang="0">
                    <a:pos x="T4" y="T5"/>
                  </a:cxn>
                  <a:cxn ang="0">
                    <a:pos x="T6" y="T7"/>
                  </a:cxn>
                  <a:cxn ang="0">
                    <a:pos x="T8" y="T9"/>
                  </a:cxn>
                </a:cxnLst>
                <a:rect l="0" t="0" r="r" b="b"/>
                <a:pathLst>
                  <a:path w="835" h="73">
                    <a:moveTo>
                      <a:pt x="109" y="0"/>
                    </a:moveTo>
                    <a:lnTo>
                      <a:pt x="0" y="73"/>
                    </a:lnTo>
                    <a:lnTo>
                      <a:pt x="835" y="73"/>
                    </a:lnTo>
                    <a:lnTo>
                      <a:pt x="708" y="0"/>
                    </a:lnTo>
                    <a:lnTo>
                      <a:pt x="109" y="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 name="iṥ1idé"/>
              <p:cNvSpPr/>
              <p:nvPr/>
            </p:nvSpPr>
            <p:spPr bwMode="auto">
              <a:xfrm>
                <a:off x="3712143" y="5187558"/>
                <a:ext cx="4767714" cy="266860"/>
              </a:xfrm>
              <a:custGeom>
                <a:avLst/>
                <a:gdLst>
                  <a:gd name="T0" fmla="*/ 0 w 125"/>
                  <a:gd name="T1" fmla="*/ 0 h 16"/>
                  <a:gd name="T2" fmla="*/ 0 w 125"/>
                  <a:gd name="T3" fmla="*/ 13 h 16"/>
                  <a:gd name="T4" fmla="*/ 3 w 125"/>
                  <a:gd name="T5" fmla="*/ 16 h 16"/>
                  <a:gd name="T6" fmla="*/ 123 w 125"/>
                  <a:gd name="T7" fmla="*/ 16 h 16"/>
                  <a:gd name="T8" fmla="*/ 125 w 125"/>
                  <a:gd name="T9" fmla="*/ 13 h 16"/>
                  <a:gd name="T10" fmla="*/ 125 w 125"/>
                  <a:gd name="T11" fmla="*/ 0 h 16"/>
                  <a:gd name="T12" fmla="*/ 0 w 12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25" h="16">
                    <a:moveTo>
                      <a:pt x="0" y="0"/>
                    </a:moveTo>
                    <a:cubicBezTo>
                      <a:pt x="0" y="13"/>
                      <a:pt x="0" y="13"/>
                      <a:pt x="0" y="13"/>
                    </a:cubicBezTo>
                    <a:cubicBezTo>
                      <a:pt x="0" y="15"/>
                      <a:pt x="1" y="16"/>
                      <a:pt x="3" y="16"/>
                    </a:cubicBezTo>
                    <a:cubicBezTo>
                      <a:pt x="123" y="16"/>
                      <a:pt x="123" y="16"/>
                      <a:pt x="123" y="16"/>
                    </a:cubicBezTo>
                    <a:cubicBezTo>
                      <a:pt x="124" y="16"/>
                      <a:pt x="125" y="15"/>
                      <a:pt x="125" y="13"/>
                    </a:cubicBezTo>
                    <a:cubicBezTo>
                      <a:pt x="125" y="0"/>
                      <a:pt x="125" y="0"/>
                      <a:pt x="125" y="0"/>
                    </a:cubicBezTo>
                    <a:lnTo>
                      <a:pt x="0"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8" name="图文框 27"/>
            <p:cNvSpPr/>
            <p:nvPr/>
          </p:nvSpPr>
          <p:spPr>
            <a:xfrm>
              <a:off x="3837833" y="1751799"/>
              <a:ext cx="4516333" cy="3389336"/>
            </a:xfrm>
            <a:prstGeom prst="frame">
              <a:avLst>
                <a:gd name="adj1" fmla="val 360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38" name="文本框 37"/>
          <p:cNvSpPr txBox="1"/>
          <p:nvPr/>
        </p:nvSpPr>
        <p:spPr>
          <a:xfrm>
            <a:off x="2207941" y="274283"/>
            <a:ext cx="8498864" cy="646331"/>
          </a:xfrm>
          <a:prstGeom prst="rect">
            <a:avLst/>
          </a:prstGeom>
          <a:noFill/>
        </p:spPr>
        <p:txBody>
          <a:bodyPr wrap="square" rtlCol="0">
            <a:spAutoFit/>
          </a:bodyPr>
          <a:lstStyle/>
          <a:p>
            <a:r>
              <a:rPr lang="en-US" altLang="zh-CN" sz="3600" b="1" spc="300" dirty="0">
                <a:ln w="25400" cap="rnd">
                  <a:noFill/>
                  <a:prstDash val="lgDash"/>
                </a:ln>
                <a:solidFill>
                  <a:schemeClr val="tx1">
                    <a:lumMod val="75000"/>
                    <a:lumOff val="25000"/>
                  </a:schemeClr>
                </a:solidFill>
                <a:cs typeface="+mn-ea"/>
                <a:sym typeface="+mn-lt"/>
              </a:rPr>
              <a:t>Dominant</a:t>
            </a:r>
            <a:r>
              <a:rPr lang="zh-CN" altLang="en-US" sz="3600" b="1" spc="300" dirty="0">
                <a:ln w="25400" cap="rnd">
                  <a:noFill/>
                  <a:prstDash val="lgDash"/>
                </a:ln>
                <a:solidFill>
                  <a:schemeClr val="tx1">
                    <a:lumMod val="75000"/>
                    <a:lumOff val="25000"/>
                  </a:schemeClr>
                </a:solidFill>
                <a:cs typeface="+mn-ea"/>
                <a:sym typeface="+mn-lt"/>
              </a:rPr>
              <a:t> </a:t>
            </a:r>
            <a:r>
              <a:rPr lang="en-US" altLang="zh-CN" sz="3600" b="1" spc="300" dirty="0">
                <a:ln w="25400" cap="rnd">
                  <a:noFill/>
                  <a:prstDash val="lgDash"/>
                </a:ln>
                <a:solidFill>
                  <a:schemeClr val="tx1">
                    <a:lumMod val="75000"/>
                    <a:lumOff val="25000"/>
                  </a:schemeClr>
                </a:solidFill>
                <a:cs typeface="+mn-ea"/>
                <a:sym typeface="+mn-lt"/>
              </a:rPr>
              <a:t>Metaphor</a:t>
            </a:r>
            <a:r>
              <a:rPr lang="zh-CN" altLang="en-US" sz="3600" b="1" spc="300" dirty="0">
                <a:ln w="25400" cap="rnd">
                  <a:noFill/>
                  <a:prstDash val="lgDash"/>
                </a:ln>
                <a:solidFill>
                  <a:schemeClr val="tx1">
                    <a:lumMod val="75000"/>
                    <a:lumOff val="25000"/>
                  </a:schemeClr>
                </a:solidFill>
                <a:cs typeface="+mn-ea"/>
                <a:sym typeface="+mn-lt"/>
              </a:rPr>
              <a:t>：</a:t>
            </a:r>
            <a:r>
              <a:rPr lang="en-US" altLang="zh-CN" sz="3600" b="1" spc="300" dirty="0">
                <a:ln w="25400" cap="rnd">
                  <a:noFill/>
                  <a:prstDash val="lgDash"/>
                </a:ln>
                <a:solidFill>
                  <a:schemeClr val="tx1">
                    <a:lumMod val="75000"/>
                    <a:lumOff val="25000"/>
                  </a:schemeClr>
                </a:solidFill>
                <a:cs typeface="+mn-ea"/>
                <a:sym typeface="+mn-lt"/>
              </a:rPr>
              <a:t>Electricity</a:t>
            </a:r>
            <a:endParaRPr lang="zh-CN" altLang="en-US" sz="3600" b="1" spc="300" dirty="0">
              <a:ln w="25400" cap="rnd">
                <a:noFill/>
                <a:prstDash val="lgDash"/>
              </a:ln>
              <a:solidFill>
                <a:schemeClr val="tx1">
                  <a:lumMod val="75000"/>
                  <a:lumOff val="25000"/>
                </a:schemeClr>
              </a:solidFill>
              <a:cs typeface="+mn-ea"/>
              <a:sym typeface="+mn-lt"/>
            </a:endParaRPr>
          </a:p>
        </p:txBody>
      </p:sp>
      <p:sp>
        <p:nvSpPr>
          <p:cNvPr id="1029" name="文本框 1028"/>
          <p:cNvSpPr txBox="1"/>
          <p:nvPr/>
        </p:nvSpPr>
        <p:spPr>
          <a:xfrm>
            <a:off x="7117577" y="4926018"/>
            <a:ext cx="4358640" cy="646331"/>
          </a:xfrm>
          <a:prstGeom prst="rect">
            <a:avLst/>
          </a:prstGeom>
          <a:noFill/>
        </p:spPr>
        <p:txBody>
          <a:bodyPr wrap="square" rtlCol="0">
            <a:spAutoFit/>
          </a:bodyPr>
          <a:lstStyle/>
          <a:p>
            <a:pPr algn="ctr"/>
            <a:r>
              <a:rPr lang="en-US" altLang="zh-CN" b="0" i="0" dirty="0">
                <a:solidFill>
                  <a:srgbClr val="262626"/>
                </a:solidFill>
                <a:effectLst/>
                <a:cs typeface="Times New Roman" panose="02020603050405020304" pitchFamily="18" charset="0"/>
              </a:rPr>
              <a:t>The Schematic </a:t>
            </a:r>
            <a:r>
              <a:rPr lang="en-US" altLang="zh-CN" dirty="0">
                <a:solidFill>
                  <a:srgbClr val="262626"/>
                </a:solidFill>
                <a:cs typeface="Times New Roman" panose="02020603050405020304" pitchFamily="18" charset="0"/>
              </a:rPr>
              <a:t>R</a:t>
            </a:r>
            <a:r>
              <a:rPr lang="en-US" altLang="zh-CN" b="0" i="0" dirty="0">
                <a:solidFill>
                  <a:srgbClr val="262626"/>
                </a:solidFill>
                <a:effectLst/>
                <a:cs typeface="Times New Roman" panose="02020603050405020304" pitchFamily="18" charset="0"/>
              </a:rPr>
              <a:t>epresentation of a Simple </a:t>
            </a:r>
            <a:r>
              <a:rPr lang="en-US" altLang="zh-CN" dirty="0">
                <a:solidFill>
                  <a:srgbClr val="262626"/>
                </a:solidFill>
                <a:cs typeface="Times New Roman" panose="02020603050405020304" pitchFamily="18" charset="0"/>
              </a:rPr>
              <a:t>E</a:t>
            </a:r>
            <a:r>
              <a:rPr lang="en-US" altLang="zh-CN" b="0" i="0" dirty="0">
                <a:solidFill>
                  <a:srgbClr val="262626"/>
                </a:solidFill>
                <a:effectLst/>
                <a:cs typeface="Times New Roman" panose="02020603050405020304" pitchFamily="18" charset="0"/>
              </a:rPr>
              <a:t>lectronic </a:t>
            </a:r>
            <a:r>
              <a:rPr lang="en-US" altLang="zh-CN" dirty="0">
                <a:solidFill>
                  <a:srgbClr val="262626"/>
                </a:solidFill>
                <a:cs typeface="Times New Roman" panose="02020603050405020304" pitchFamily="18" charset="0"/>
              </a:rPr>
              <a:t>C</a:t>
            </a:r>
            <a:r>
              <a:rPr lang="en-US" altLang="zh-CN" b="0" i="0" dirty="0">
                <a:solidFill>
                  <a:srgbClr val="262626"/>
                </a:solidFill>
                <a:effectLst/>
                <a:cs typeface="Times New Roman" panose="02020603050405020304" pitchFamily="18" charset="0"/>
              </a:rPr>
              <a:t>ircuit</a:t>
            </a:r>
            <a:endParaRPr lang="zh-CN" altLang="en-US" dirty="0">
              <a:cs typeface="Times New Roman" panose="02020603050405020304" pitchFamily="18" charset="0"/>
            </a:endParaRPr>
          </a:p>
        </p:txBody>
      </p:sp>
      <p:pic>
        <p:nvPicPr>
          <p:cNvPr id="2" name="图片 1" descr="图示, 示意图&#10;&#10;描述已自动生成">
            <a:extLst>
              <a:ext uri="{FF2B5EF4-FFF2-40B4-BE49-F238E27FC236}">
                <a16:creationId xmlns:a16="http://schemas.microsoft.com/office/drawing/2014/main" id="{C03EDE86-6890-B05B-DFF3-06F651575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282" y="1517912"/>
            <a:ext cx="3713357" cy="2444285"/>
          </a:xfrm>
          <a:prstGeom prst="rect">
            <a:avLst/>
          </a:prstGeom>
        </p:spPr>
      </p:pic>
      <p:pic>
        <p:nvPicPr>
          <p:cNvPr id="17" name="图片 16">
            <a:extLst>
              <a:ext uri="{FF2B5EF4-FFF2-40B4-BE49-F238E27FC236}">
                <a16:creationId xmlns:a16="http://schemas.microsoft.com/office/drawing/2014/main" id="{C7397B6F-4A1A-1C02-D40F-3E907C55F3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5686" y="1473833"/>
            <a:ext cx="6168117" cy="3219264"/>
          </a:xfrm>
          <a:prstGeom prst="rect">
            <a:avLst/>
          </a:prstGeom>
          <a:solidFill>
            <a:schemeClr val="bg1">
              <a:alpha val="40000"/>
            </a:schemeClr>
          </a:solidFill>
        </p:spPr>
      </p:pic>
      <p:sp>
        <p:nvSpPr>
          <p:cNvPr id="18" name="文本框 17">
            <a:extLst>
              <a:ext uri="{FF2B5EF4-FFF2-40B4-BE49-F238E27FC236}">
                <a16:creationId xmlns:a16="http://schemas.microsoft.com/office/drawing/2014/main" id="{D239D3BA-0944-EB4E-1EE2-5CA62C469453}"/>
              </a:ext>
            </a:extLst>
          </p:cNvPr>
          <p:cNvSpPr txBox="1"/>
          <p:nvPr/>
        </p:nvSpPr>
        <p:spPr>
          <a:xfrm>
            <a:off x="2113882" y="4938540"/>
            <a:ext cx="6122018" cy="369332"/>
          </a:xfrm>
          <a:prstGeom prst="rect">
            <a:avLst/>
          </a:prstGeom>
          <a:noFill/>
        </p:spPr>
        <p:txBody>
          <a:bodyPr wrap="square">
            <a:spAutoFit/>
          </a:bodyPr>
          <a:lstStyle/>
          <a:p>
            <a:r>
              <a:rPr lang="zh-CN" altLang="zh-CN" sz="1800" dirty="0">
                <a:effectLst/>
                <a:ea typeface="Times New Roman" panose="02020603050405020304" pitchFamily="18" charset="0"/>
              </a:rPr>
              <a:t> </a:t>
            </a:r>
            <a:r>
              <a:rPr lang="en-US" altLang="zh-CN" sz="1800" dirty="0">
                <a:effectLst/>
                <a:ea typeface="Times New Roman" panose="02020603050405020304" pitchFamily="18" charset="0"/>
              </a:rPr>
              <a:t>Submarine Cable Map 1894</a:t>
            </a:r>
            <a:r>
              <a:rPr lang="zh-CN" altLang="zh-CN" dirty="0">
                <a:effectLst/>
              </a:rPr>
              <a:t> </a:t>
            </a:r>
            <a:endParaRPr lang="zh-CN" altLang="en-US" dirty="0"/>
          </a:p>
        </p:txBody>
      </p:sp>
      <p:sp>
        <p:nvSpPr>
          <p:cNvPr id="4" name="文本框 3">
            <a:extLst>
              <a:ext uri="{FF2B5EF4-FFF2-40B4-BE49-F238E27FC236}">
                <a16:creationId xmlns:a16="http://schemas.microsoft.com/office/drawing/2014/main" id="{65E0BA4C-7089-F15D-6ED8-22AA25FBB6C1}"/>
              </a:ext>
            </a:extLst>
          </p:cNvPr>
          <p:cNvSpPr txBox="1"/>
          <p:nvPr/>
        </p:nvSpPr>
        <p:spPr>
          <a:xfrm>
            <a:off x="2943501" y="6040333"/>
            <a:ext cx="7027744" cy="369332"/>
          </a:xfrm>
          <a:prstGeom prst="rect">
            <a:avLst/>
          </a:prstGeom>
          <a:noFill/>
        </p:spPr>
        <p:txBody>
          <a:bodyPr wrap="square">
            <a:spAutoFit/>
          </a:bodyPr>
          <a:lstStyle/>
          <a:p>
            <a:r>
              <a:rPr lang="en-US" altLang="zh-CN" sz="1800" b="1" spc="300" dirty="0">
                <a:ln w="25400" cap="rnd">
                  <a:noFill/>
                  <a:prstDash val="lgDash"/>
                </a:ln>
                <a:solidFill>
                  <a:schemeClr val="tx1">
                    <a:lumMod val="75000"/>
                    <a:lumOff val="25000"/>
                  </a:schemeClr>
                </a:solidFill>
                <a:cs typeface="+mn-ea"/>
                <a:sym typeface="+mn-lt"/>
              </a:rPr>
              <a:t>The Frankenstein Complex in Modern Neuroscience</a:t>
            </a:r>
            <a:endParaRPr lang="zh-CN" altLang="en-US" dirty="0"/>
          </a:p>
        </p:txBody>
      </p:sp>
      <p:pic>
        <p:nvPicPr>
          <p:cNvPr id="9" name="Picture 2">
            <a:extLst>
              <a:ext uri="{FF2B5EF4-FFF2-40B4-BE49-F238E27FC236}">
                <a16:creationId xmlns:a16="http://schemas.microsoft.com/office/drawing/2014/main" id="{2BD1469B-EAB9-6CDB-5373-FC8890BBB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9804" y="448335"/>
            <a:ext cx="8128000" cy="5346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79F0-9942-0960-FE76-361F5888AA40}"/>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E8DBFFFA-C6B7-E142-E11B-E1F19A4D7C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278" y="1565160"/>
            <a:ext cx="2034161" cy="3486342"/>
          </a:xfrm>
          <a:prstGeom prst="rect">
            <a:avLst/>
          </a:prstGeom>
        </p:spPr>
      </p:pic>
      <p:sp>
        <p:nvSpPr>
          <p:cNvPr id="13" name="矩形 12">
            <a:extLst>
              <a:ext uri="{FF2B5EF4-FFF2-40B4-BE49-F238E27FC236}">
                <a16:creationId xmlns:a16="http://schemas.microsoft.com/office/drawing/2014/main" id="{4A3D217E-707F-E62D-2DBB-47FF997934CB}"/>
              </a:ext>
            </a:extLst>
          </p:cNvPr>
          <p:cNvSpPr/>
          <p:nvPr/>
        </p:nvSpPr>
        <p:spPr>
          <a:xfrm>
            <a:off x="6902605" y="323881"/>
            <a:ext cx="4259765" cy="5241073"/>
          </a:xfrm>
          <a:prstGeom prst="rect">
            <a:avLst/>
          </a:prstGeom>
          <a:solidFill>
            <a:srgbClr val="D3B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半闭框 7">
            <a:extLst>
              <a:ext uri="{FF2B5EF4-FFF2-40B4-BE49-F238E27FC236}">
                <a16:creationId xmlns:a16="http://schemas.microsoft.com/office/drawing/2014/main" id="{FA2B4FA7-284B-0A46-8BAF-463A721214B2}"/>
              </a:ext>
            </a:extLst>
          </p:cNvPr>
          <p:cNvSpPr/>
          <p:nvPr/>
        </p:nvSpPr>
        <p:spPr>
          <a:xfrm flipH="1">
            <a:off x="11511280" y="294640"/>
            <a:ext cx="365760" cy="548640"/>
          </a:xfrm>
          <a:prstGeom prst="halfFrame">
            <a:avLst/>
          </a:prstGeom>
          <a:solidFill>
            <a:srgbClr val="578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9" name="文本框 8">
            <a:extLst>
              <a:ext uri="{FF2B5EF4-FFF2-40B4-BE49-F238E27FC236}">
                <a16:creationId xmlns:a16="http://schemas.microsoft.com/office/drawing/2014/main" id="{034B2103-355D-64AB-8FDF-E9586EADEF2A}"/>
              </a:ext>
            </a:extLst>
          </p:cNvPr>
          <p:cNvSpPr txBox="1"/>
          <p:nvPr/>
        </p:nvSpPr>
        <p:spPr>
          <a:xfrm>
            <a:off x="750386" y="477682"/>
            <a:ext cx="3952736" cy="830997"/>
          </a:xfrm>
          <a:prstGeom prst="rect">
            <a:avLst/>
          </a:prstGeom>
          <a:noFill/>
        </p:spPr>
        <p:txBody>
          <a:bodyPr wrap="square" rtlCol="0">
            <a:spAutoFit/>
          </a:bodyPr>
          <a:lstStyle/>
          <a:p>
            <a:r>
              <a:rPr lang="en-US" altLang="zh-CN" sz="4800" b="1" spc="300" dirty="0">
                <a:ln w="25400" cap="rnd">
                  <a:noFill/>
                  <a:prstDash val="lgDash"/>
                </a:ln>
                <a:solidFill>
                  <a:srgbClr val="578F67"/>
                </a:solidFill>
                <a:cs typeface="+mn-ea"/>
                <a:sym typeface="+mn-lt"/>
              </a:rPr>
              <a:t>Obscured</a:t>
            </a:r>
            <a:endParaRPr lang="zh-CN" altLang="en-US" sz="4800" b="1" spc="300" dirty="0">
              <a:ln w="25400" cap="rnd">
                <a:noFill/>
                <a:prstDash val="lgDash"/>
              </a:ln>
              <a:solidFill>
                <a:srgbClr val="578F67"/>
              </a:solidFill>
              <a:cs typeface="+mn-ea"/>
              <a:sym typeface="+mn-lt"/>
            </a:endParaRPr>
          </a:p>
        </p:txBody>
      </p:sp>
      <p:sp>
        <p:nvSpPr>
          <p:cNvPr id="14" name="文本框 13">
            <a:extLst>
              <a:ext uri="{FF2B5EF4-FFF2-40B4-BE49-F238E27FC236}">
                <a16:creationId xmlns:a16="http://schemas.microsoft.com/office/drawing/2014/main" id="{F6B57A68-41C6-A930-DD13-5E4A6365EABB}"/>
              </a:ext>
            </a:extLst>
          </p:cNvPr>
          <p:cNvSpPr txBox="1"/>
          <p:nvPr/>
        </p:nvSpPr>
        <p:spPr>
          <a:xfrm>
            <a:off x="750386" y="5209202"/>
            <a:ext cx="5459852"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E0E0E"/>
                </a:solidFill>
                <a:latin typeface=".AppleSystemUIFont"/>
              </a:rPr>
              <a:t>The </a:t>
            </a:r>
            <a:r>
              <a:rPr lang="zh-CN" altLang="en-US" dirty="0">
                <a:solidFill>
                  <a:srgbClr val="0E0E0E"/>
                </a:solidFill>
                <a:latin typeface=".AppleSystemUIFont"/>
              </a:rPr>
              <a:t>“</a:t>
            </a:r>
            <a:r>
              <a:rPr lang="en-US" altLang="zh-CN" dirty="0">
                <a:solidFill>
                  <a:srgbClr val="0E0E0E"/>
                </a:solidFill>
                <a:latin typeface=".AppleSystemUIFont"/>
              </a:rPr>
              <a:t>garden metaphor</a:t>
            </a:r>
            <a:r>
              <a:rPr lang="zh-CN" altLang="en-US" dirty="0">
                <a:solidFill>
                  <a:srgbClr val="0E0E0E"/>
                </a:solidFill>
                <a:latin typeface=".AppleSystemUIFont"/>
              </a:rPr>
              <a:t>”</a:t>
            </a:r>
            <a:r>
              <a:rPr lang="en-US" altLang="zh-CN" dirty="0">
                <a:solidFill>
                  <a:srgbClr val="0E0E0E"/>
                </a:solidFill>
                <a:latin typeface=".AppleSystemUIFont"/>
              </a:rPr>
              <a:t> of Spanish neuroscientist Ramon y </a:t>
            </a:r>
            <a:r>
              <a:rPr lang="en-US" altLang="zh-CN" dirty="0" err="1">
                <a:solidFill>
                  <a:srgbClr val="0E0E0E"/>
                </a:solidFill>
                <a:latin typeface=".AppleSystemUIFont"/>
              </a:rPr>
              <a:t>Cajal</a:t>
            </a:r>
            <a:r>
              <a:rPr lang="en-US" altLang="zh-CN" dirty="0">
                <a:solidFill>
                  <a:srgbClr val="0E0E0E"/>
                </a:solidFill>
                <a:latin typeface=".AppleSystemUIFont"/>
              </a:rPr>
              <a:t>(1894), one of the key proponents of neuron theory. It emphasizes the organic properties of neurons, has received renewed attention with the “theory of neuroplasticity.</a:t>
            </a:r>
            <a:endParaRPr lang="en-US" altLang="zh-CN" dirty="0">
              <a:ln w="25400" cap="rnd">
                <a:noFill/>
                <a:prstDash val="lgDash"/>
              </a:ln>
              <a:solidFill>
                <a:schemeClr val="tx1">
                  <a:lumMod val="85000"/>
                  <a:lumOff val="15000"/>
                </a:schemeClr>
              </a:solidFill>
              <a:latin typeface="Butler" panose="02070803080706020303" pitchFamily="18" charset="0"/>
              <a:cs typeface="+mn-ea"/>
              <a:sym typeface="+mn-lt"/>
            </a:endParaRPr>
          </a:p>
          <a:p>
            <a:pPr marL="285750" indent="-285750">
              <a:buFont typeface="Arial" panose="020B0604020202020204" pitchFamily="34" charset="0"/>
              <a:buChar char="•"/>
            </a:pPr>
            <a:endParaRPr lang="en-US" altLang="zh-CN" dirty="0">
              <a:ln w="25400" cap="rnd">
                <a:noFill/>
                <a:prstDash val="lgDash"/>
              </a:ln>
              <a:solidFill>
                <a:schemeClr val="tx1">
                  <a:lumMod val="85000"/>
                  <a:lumOff val="15000"/>
                </a:schemeClr>
              </a:solidFill>
              <a:latin typeface="Butler" panose="02070803080706020303" pitchFamily="18" charset="0"/>
              <a:cs typeface="+mn-ea"/>
              <a:sym typeface="+mn-lt"/>
            </a:endParaRPr>
          </a:p>
        </p:txBody>
      </p:sp>
      <p:pic>
        <p:nvPicPr>
          <p:cNvPr id="3" name="图片 2">
            <a:extLst>
              <a:ext uri="{FF2B5EF4-FFF2-40B4-BE49-F238E27FC236}">
                <a16:creationId xmlns:a16="http://schemas.microsoft.com/office/drawing/2014/main" id="{F55D39AE-1C81-115C-6CF8-E3822C8A6F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17964" y="568960"/>
            <a:ext cx="3629045" cy="4795024"/>
          </a:xfrm>
          <a:prstGeom prst="rect">
            <a:avLst/>
          </a:prstGeom>
        </p:spPr>
      </p:pic>
      <p:pic>
        <p:nvPicPr>
          <p:cNvPr id="10" name="图片 9" descr="一些文字和图案&#10;&#10;描述已自动生成">
            <a:extLst>
              <a:ext uri="{FF2B5EF4-FFF2-40B4-BE49-F238E27FC236}">
                <a16:creationId xmlns:a16="http://schemas.microsoft.com/office/drawing/2014/main" id="{4FFB65B6-79A7-7DA7-C2BA-58B074568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517" y="1648798"/>
            <a:ext cx="3017621" cy="3303923"/>
          </a:xfrm>
          <a:prstGeom prst="rect">
            <a:avLst/>
          </a:prstGeom>
        </p:spPr>
      </p:pic>
      <p:sp>
        <p:nvSpPr>
          <p:cNvPr id="12" name="文本框 11">
            <a:extLst>
              <a:ext uri="{FF2B5EF4-FFF2-40B4-BE49-F238E27FC236}">
                <a16:creationId xmlns:a16="http://schemas.microsoft.com/office/drawing/2014/main" id="{1E7AC38C-506A-CC59-4DCA-1D7BF8037F37}"/>
              </a:ext>
            </a:extLst>
          </p:cNvPr>
          <p:cNvSpPr txBox="1"/>
          <p:nvPr/>
        </p:nvSpPr>
        <p:spPr>
          <a:xfrm>
            <a:off x="6605982" y="5724579"/>
            <a:ext cx="5088178" cy="1200329"/>
          </a:xfrm>
          <a:prstGeom prst="rect">
            <a:avLst/>
          </a:prstGeom>
          <a:noFill/>
        </p:spPr>
        <p:txBody>
          <a:bodyPr wrap="square">
            <a:spAutoFit/>
          </a:bodyPr>
          <a:lstStyle/>
          <a:p>
            <a:r>
              <a:rPr lang="zh-CN" altLang="en-US" dirty="0"/>
              <a:t>This is the cover of a Japanese science journal </a:t>
            </a:r>
            <a:r>
              <a:rPr lang="zh-CN" altLang="en-US" i="1" dirty="0"/>
              <a:t>Genes to Cells</a:t>
            </a:r>
            <a:r>
              <a:rPr lang="en-US" altLang="zh-CN" dirty="0"/>
              <a:t>(vol. 23, no.8, Aug. 2018)</a:t>
            </a:r>
            <a:r>
              <a:rPr lang="zh-CN" altLang="en-US" dirty="0"/>
              <a:t>, where the illustrator imagines neuron discharges as fireworks blooming. </a:t>
            </a:r>
          </a:p>
        </p:txBody>
      </p:sp>
    </p:spTree>
    <p:extLst>
      <p:ext uri="{BB962C8B-B14F-4D97-AF65-F5344CB8AC3E}">
        <p14:creationId xmlns:p14="http://schemas.microsoft.com/office/powerpoint/2010/main" val="2530541663"/>
      </p:ext>
    </p:extLst>
  </p:cSld>
  <p:clrMapOvr>
    <a:masterClrMapping/>
  </p:clrMapOvr>
  <mc:AlternateContent xmlns:mc="http://schemas.openxmlformats.org/markup-compatibility/2006">
    <mc:Choice xmlns:p14="http://schemas.microsoft.com/office/powerpoint/2010/main" Requires="p14">
      <p:transition spd="slow" p14:dur="2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89F8A277-1C01-8FC5-50C5-689DBFEA3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891" y="297204"/>
            <a:ext cx="4607171" cy="6288788"/>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760661" y="272008"/>
            <a:ext cx="4625630" cy="6288788"/>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矩形: 棱台 18"/>
          <p:cNvSpPr/>
          <p:nvPr/>
        </p:nvSpPr>
        <p:spPr>
          <a:xfrm>
            <a:off x="4133022" y="379868"/>
            <a:ext cx="3925956" cy="3925957"/>
          </a:xfrm>
          <a:prstGeom prst="bevel">
            <a:avLst>
              <a:gd name="adj" fmla="val 1614"/>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202925" y="769606"/>
            <a:ext cx="4852575" cy="1200329"/>
            <a:chOff x="1666534" y="520833"/>
            <a:chExt cx="5560224" cy="1200329"/>
          </a:xfrm>
        </p:grpSpPr>
        <p:sp>
          <p:nvSpPr>
            <p:cNvPr id="29" name="文本框 28"/>
            <p:cNvSpPr txBox="1"/>
            <p:nvPr/>
          </p:nvSpPr>
          <p:spPr>
            <a:xfrm>
              <a:off x="1883209" y="520833"/>
              <a:ext cx="4226337" cy="1200329"/>
            </a:xfrm>
            <a:prstGeom prst="rect">
              <a:avLst/>
            </a:prstGeom>
            <a:noFill/>
          </p:spPr>
          <p:txBody>
            <a:bodyPr wrap="square" rtlCol="0">
              <a:spAutoFit/>
            </a:bodyPr>
            <a:lstStyle/>
            <a:p>
              <a:r>
                <a:rPr lang="en-US" altLang="zh-CN" sz="2400" b="1" i="0" dirty="0">
                  <a:solidFill>
                    <a:srgbClr val="333333"/>
                  </a:solidFill>
                  <a:effectLst/>
                  <a:latin typeface="GT America"/>
                </a:rPr>
                <a:t>Brain Cells Communicate with Mechanical Pulses, Not Electric Signals</a:t>
              </a:r>
              <a:r>
                <a:rPr lang="zh-CN" altLang="en-US" sz="2400" b="1" i="0" dirty="0">
                  <a:solidFill>
                    <a:srgbClr val="333333"/>
                  </a:solidFill>
                  <a:effectLst/>
                  <a:latin typeface="GT America"/>
                </a:rPr>
                <a:t>？</a:t>
              </a:r>
              <a:endParaRPr lang="zh-CN" altLang="en-US" sz="2400" b="1" spc="300" dirty="0">
                <a:ln w="25400" cap="rnd">
                  <a:noFill/>
                  <a:prstDash val="lgDash"/>
                </a:ln>
                <a:solidFill>
                  <a:schemeClr val="tx1">
                    <a:lumMod val="75000"/>
                    <a:lumOff val="25000"/>
                  </a:schemeClr>
                </a:solidFill>
                <a:cs typeface="+mn-ea"/>
                <a:sym typeface="+mn-lt"/>
              </a:endParaRPr>
            </a:p>
          </p:txBody>
        </p:sp>
        <p:sp>
          <p:nvSpPr>
            <p:cNvPr id="30" name="文本框 29"/>
            <p:cNvSpPr txBox="1"/>
            <p:nvPr/>
          </p:nvSpPr>
          <p:spPr>
            <a:xfrm>
              <a:off x="1666534" y="637572"/>
              <a:ext cx="5560224" cy="769441"/>
            </a:xfrm>
            <a:prstGeom prst="rect">
              <a:avLst/>
            </a:prstGeom>
            <a:noFill/>
          </p:spPr>
          <p:txBody>
            <a:bodyPr wrap="square" rtlCol="0">
              <a:spAutoFit/>
            </a:bodyPr>
            <a:lstStyle/>
            <a:p>
              <a:endParaRPr lang="zh-CN" altLang="en-US" sz="4400" b="1" spc="300" dirty="0">
                <a:ln w="25400" cap="rnd">
                  <a:noFill/>
                  <a:prstDash val="lgDash"/>
                </a:ln>
                <a:solidFill>
                  <a:srgbClr val="7CB08B"/>
                </a:solidFill>
                <a:cs typeface="+mn-ea"/>
                <a:sym typeface="+mn-lt"/>
              </a:endParaRPr>
            </a:p>
          </p:txBody>
        </p:sp>
      </p:grpSp>
      <p:grpSp>
        <p:nvGrpSpPr>
          <p:cNvPr id="37" name="组合 36"/>
          <p:cNvGrpSpPr/>
          <p:nvPr/>
        </p:nvGrpSpPr>
        <p:grpSpPr>
          <a:xfrm>
            <a:off x="8658171" y="886345"/>
            <a:ext cx="3324216" cy="4521996"/>
            <a:chOff x="7969597" y="2652440"/>
            <a:chExt cx="4281953" cy="4281953"/>
          </a:xfrm>
        </p:grpSpPr>
        <p:sp>
          <p:nvSpPr>
            <p:cNvPr id="26" name="椭圆 25"/>
            <p:cNvSpPr/>
            <p:nvPr/>
          </p:nvSpPr>
          <p:spPr>
            <a:xfrm rot="8826711">
              <a:off x="7969597" y="2652440"/>
              <a:ext cx="4281953" cy="4281953"/>
            </a:xfrm>
            <a:prstGeom prst="ellipse">
              <a:avLst/>
            </a:prstGeom>
            <a:noFill/>
            <a:ln w="15875">
              <a:solidFill>
                <a:srgbClr val="578F6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8378725" y="3555900"/>
              <a:ext cx="3409618" cy="2214934"/>
            </a:xfrm>
            <a:prstGeom prst="rect">
              <a:avLst/>
            </a:prstGeom>
            <a:noFill/>
          </p:spPr>
          <p:txBody>
            <a:bodyPr wrap="square" rtlCol="0">
              <a:spAutoFit/>
            </a:bodyPr>
            <a:lstStyle/>
            <a:p>
              <a:pPr algn="ctr">
                <a:buClr>
                  <a:srgbClr val="FFC000"/>
                </a:buClr>
              </a:pPr>
              <a:r>
                <a:rPr lang="en-US" altLang="zh-CN" sz="2000" dirty="0" err="1">
                  <a:solidFill>
                    <a:srgbClr val="202122"/>
                  </a:solidFill>
                  <a:latin typeface="Times New Roman" panose="02020603050405020304" pitchFamily="18" charset="0"/>
                  <a:cs typeface="Times New Roman" panose="02020603050405020304" pitchFamily="18" charset="0"/>
                </a:rPr>
                <a:t>Ichiji</a:t>
              </a:r>
              <a:r>
                <a:rPr lang="zh-CN" altLang="en-US" sz="2000" dirty="0">
                  <a:solidFill>
                    <a:srgbClr val="202122"/>
                  </a:solidFill>
                  <a:latin typeface="Times New Roman" panose="02020603050405020304" pitchFamily="18" charset="0"/>
                  <a:cs typeface="Times New Roman" panose="02020603050405020304" pitchFamily="18" charset="0"/>
                </a:rPr>
                <a:t> </a:t>
              </a:r>
              <a:r>
                <a:rPr lang="en-US" altLang="zh-CN" sz="2000" dirty="0">
                  <a:solidFill>
                    <a:srgbClr val="202122"/>
                  </a:solidFill>
                  <a:latin typeface="Times New Roman" panose="02020603050405020304" pitchFamily="18" charset="0"/>
                  <a:cs typeface="Times New Roman" panose="02020603050405020304" pitchFamily="18" charset="0"/>
                </a:rPr>
                <a:t>Tasaki </a:t>
              </a:r>
              <a:endParaRPr lang="en-US" altLang="zh-CN" sz="2000" spc="300" dirty="0">
                <a:ln w="25400" cap="rnd">
                  <a:noFill/>
                  <a:prstDash val="lgDash"/>
                </a:ln>
                <a:solidFill>
                  <a:schemeClr val="tx1">
                    <a:lumMod val="85000"/>
                    <a:lumOff val="15000"/>
                  </a:schemeClr>
                </a:solidFill>
                <a:latin typeface="Brush Script MT" panose="03060802040406070304" pitchFamily="66" charset="0"/>
                <a:cs typeface="+mn-ea"/>
                <a:sym typeface="+mn-lt"/>
              </a:endParaRPr>
            </a:p>
            <a:p>
              <a:pPr algn="ctr">
                <a:buClr>
                  <a:srgbClr val="FFC000"/>
                </a:buClr>
              </a:pPr>
              <a:r>
                <a:rPr lang="en-US" altLang="zh-CN" sz="1400" spc="300"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(October 10, 1910 – January 4, 2009) </a:t>
              </a:r>
            </a:p>
            <a:p>
              <a:pPr algn="ctr">
                <a:buClr>
                  <a:srgbClr val="FFC000"/>
                </a:buClr>
              </a:pPr>
              <a:r>
                <a:rPr lang="en-US" altLang="zh-CN" sz="1400" spc="300"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a Japanese-born American biophysicist and physician involved in research relating to the electrical impulses in the nervous system.</a:t>
              </a:r>
              <a:endParaRPr lang="zh-CN" altLang="en-US" sz="1400" b="1" spc="300" dirty="0">
                <a:ln w="25400" cap="rnd">
                  <a:noFill/>
                  <a:prstDash val="lgDash"/>
                </a:ln>
                <a:solidFill>
                  <a:schemeClr val="accent4">
                    <a:lumMod val="40000"/>
                    <a:lumOff val="60000"/>
                  </a:schemeClr>
                </a:solidFill>
                <a:latin typeface="Times New Roman" panose="02020603050405020304" pitchFamily="18" charset="0"/>
                <a:cs typeface="Times New Roman" panose="02020603050405020304" pitchFamily="18" charset="0"/>
                <a:sym typeface="+mn-lt"/>
              </a:endParaRPr>
            </a:p>
          </p:txBody>
        </p:sp>
      </p:grpSp>
      <p:sp>
        <p:nvSpPr>
          <p:cNvPr id="2" name="矩形: 折角 1"/>
          <p:cNvSpPr/>
          <p:nvPr/>
        </p:nvSpPr>
        <p:spPr>
          <a:xfrm>
            <a:off x="286073" y="2934895"/>
            <a:ext cx="4762780" cy="3153499"/>
          </a:xfrm>
          <a:prstGeom prst="foldedCorner">
            <a:avLst/>
          </a:prstGeom>
          <a:solidFill>
            <a:srgbClr val="619F73"/>
          </a:solidFill>
          <a:ln>
            <a:noFill/>
          </a:ln>
          <a:effectLst>
            <a:outerShdw blurRad="88900" dist="50800" dir="5400000" sx="101000" sy="101000" algn="ctr" rotWithShape="0">
              <a:schemeClr val="tx1">
                <a:lumMod val="65000"/>
                <a:lumOff val="35000"/>
                <a:alpha val="8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10020" y="4085528"/>
            <a:ext cx="3945876" cy="1477328"/>
          </a:xfrm>
          <a:prstGeom prst="rect">
            <a:avLst/>
          </a:prstGeom>
        </p:spPr>
        <p:txBody>
          <a:bodyPr wrap="square">
            <a:spAutoFit/>
          </a:bodyPr>
          <a:lstStyle/>
          <a:p>
            <a:r>
              <a:rPr lang="en-US" altLang="zh-CN" spc="300" dirty="0">
                <a:ln w="25400" cap="rnd">
                  <a:noFill/>
                  <a:prstDash val="lgDash"/>
                </a:ln>
                <a:solidFill>
                  <a:schemeClr val="bg1"/>
                </a:solidFill>
                <a:cs typeface="+mn-ea"/>
                <a:sym typeface="+mn-lt"/>
              </a:rPr>
              <a:t>A variety of other non-electrical manifestations that are shielded from neural activity: mechanical, thermal, and optical.</a:t>
            </a:r>
            <a:endParaRPr lang="zh-CN" altLang="en-US" spc="300" dirty="0">
              <a:solidFill>
                <a:schemeClr val="bg1"/>
              </a:solidFill>
              <a:cs typeface="+mn-ea"/>
              <a:sym typeface="+mn-lt"/>
            </a:endParaRPr>
          </a:p>
        </p:txBody>
      </p:sp>
      <p:sp>
        <p:nvSpPr>
          <p:cNvPr id="25" name="poet_87086"/>
          <p:cNvSpPr>
            <a:spLocks noChangeAspect="1"/>
          </p:cNvSpPr>
          <p:nvPr/>
        </p:nvSpPr>
        <p:spPr bwMode="auto">
          <a:xfrm>
            <a:off x="4309242" y="3136101"/>
            <a:ext cx="609685" cy="506329"/>
          </a:xfrm>
          <a:custGeom>
            <a:avLst/>
            <a:gdLst>
              <a:gd name="connsiteX0" fmla="*/ 500220 w 608902"/>
              <a:gd name="connsiteY0" fmla="*/ 432836 h 505679"/>
              <a:gd name="connsiteX1" fmla="*/ 538844 w 608902"/>
              <a:gd name="connsiteY1" fmla="*/ 447203 h 505679"/>
              <a:gd name="connsiteX2" fmla="*/ 453577 w 608902"/>
              <a:gd name="connsiteY2" fmla="*/ 504404 h 505679"/>
              <a:gd name="connsiteX3" fmla="*/ 407506 w 608902"/>
              <a:gd name="connsiteY3" fmla="*/ 477611 h 505679"/>
              <a:gd name="connsiteX4" fmla="*/ 474011 w 608902"/>
              <a:gd name="connsiteY4" fmla="*/ 435615 h 505679"/>
              <a:gd name="connsiteX5" fmla="*/ 500220 w 608902"/>
              <a:gd name="connsiteY5" fmla="*/ 432836 h 505679"/>
              <a:gd name="connsiteX6" fmla="*/ 108625 w 608902"/>
              <a:gd name="connsiteY6" fmla="*/ 432836 h 505679"/>
              <a:gd name="connsiteX7" fmla="*/ 134822 w 608902"/>
              <a:gd name="connsiteY7" fmla="*/ 435615 h 505679"/>
              <a:gd name="connsiteX8" fmla="*/ 201293 w 608902"/>
              <a:gd name="connsiteY8" fmla="*/ 477611 h 505679"/>
              <a:gd name="connsiteX9" fmla="*/ 155246 w 608902"/>
              <a:gd name="connsiteY9" fmla="*/ 504404 h 505679"/>
              <a:gd name="connsiteX10" fmla="*/ 69929 w 608902"/>
              <a:gd name="connsiteY10" fmla="*/ 447203 h 505679"/>
              <a:gd name="connsiteX11" fmla="*/ 108625 w 608902"/>
              <a:gd name="connsiteY11" fmla="*/ 432836 h 505679"/>
              <a:gd name="connsiteX12" fmla="*/ 571269 w 608902"/>
              <a:gd name="connsiteY12" fmla="*/ 338496 h 505679"/>
              <a:gd name="connsiteX13" fmla="*/ 588753 w 608902"/>
              <a:gd name="connsiteY13" fmla="*/ 343013 h 505679"/>
              <a:gd name="connsiteX14" fmla="*/ 532506 w 608902"/>
              <a:gd name="connsiteY14" fmla="*/ 408052 h 505679"/>
              <a:gd name="connsiteX15" fmla="*/ 487769 w 608902"/>
              <a:gd name="connsiteY15" fmla="*/ 396656 h 505679"/>
              <a:gd name="connsiteX16" fmla="*/ 531857 w 608902"/>
              <a:gd name="connsiteY16" fmla="*/ 347182 h 505679"/>
              <a:gd name="connsiteX17" fmla="*/ 571269 w 608902"/>
              <a:gd name="connsiteY17" fmla="*/ 338496 h 505679"/>
              <a:gd name="connsiteX18" fmla="*/ 37563 w 608902"/>
              <a:gd name="connsiteY18" fmla="*/ 338496 h 505679"/>
              <a:gd name="connsiteX19" fmla="*/ 77009 w 608902"/>
              <a:gd name="connsiteY19" fmla="*/ 347182 h 505679"/>
              <a:gd name="connsiteX20" fmla="*/ 121097 w 608902"/>
              <a:gd name="connsiteY20" fmla="*/ 396656 h 505679"/>
              <a:gd name="connsiteX21" fmla="*/ 76360 w 608902"/>
              <a:gd name="connsiteY21" fmla="*/ 408052 h 505679"/>
              <a:gd name="connsiteX22" fmla="*/ 20113 w 608902"/>
              <a:gd name="connsiteY22" fmla="*/ 343013 h 505679"/>
              <a:gd name="connsiteX23" fmla="*/ 37563 w 608902"/>
              <a:gd name="connsiteY23" fmla="*/ 338496 h 505679"/>
              <a:gd name="connsiteX24" fmla="*/ 400457 w 608902"/>
              <a:gd name="connsiteY24" fmla="*/ 337381 h 505679"/>
              <a:gd name="connsiteX25" fmla="*/ 427659 w 608902"/>
              <a:gd name="connsiteY25" fmla="*/ 392599 h 505679"/>
              <a:gd name="connsiteX26" fmla="*/ 412058 w 608902"/>
              <a:gd name="connsiteY26" fmla="*/ 431143 h 505679"/>
              <a:gd name="connsiteX27" fmla="*/ 407632 w 608902"/>
              <a:gd name="connsiteY27" fmla="*/ 434622 h 505679"/>
              <a:gd name="connsiteX28" fmla="*/ 385046 w 608902"/>
              <a:gd name="connsiteY28" fmla="*/ 446149 h 505679"/>
              <a:gd name="connsiteX29" fmla="*/ 368335 w 608902"/>
              <a:gd name="connsiteY29" fmla="*/ 397324 h 505679"/>
              <a:gd name="connsiteX30" fmla="*/ 400457 w 608902"/>
              <a:gd name="connsiteY30" fmla="*/ 337381 h 505679"/>
              <a:gd name="connsiteX31" fmla="*/ 208408 w 608902"/>
              <a:gd name="connsiteY31" fmla="*/ 337381 h 505679"/>
              <a:gd name="connsiteX32" fmla="*/ 240531 w 608902"/>
              <a:gd name="connsiteY32" fmla="*/ 397324 h 505679"/>
              <a:gd name="connsiteX33" fmla="*/ 223820 w 608902"/>
              <a:gd name="connsiteY33" fmla="*/ 446149 h 505679"/>
              <a:gd name="connsiteX34" fmla="*/ 181206 w 608902"/>
              <a:gd name="connsiteY34" fmla="*/ 392599 h 505679"/>
              <a:gd name="connsiteX35" fmla="*/ 208408 w 608902"/>
              <a:gd name="connsiteY35" fmla="*/ 337381 h 505679"/>
              <a:gd name="connsiteX36" fmla="*/ 447442 w 608902"/>
              <a:gd name="connsiteY36" fmla="*/ 281000 h 505679"/>
              <a:gd name="connsiteX37" fmla="*/ 482838 w 608902"/>
              <a:gd name="connsiteY37" fmla="*/ 321513 h 505679"/>
              <a:gd name="connsiteX38" fmla="*/ 460727 w 608902"/>
              <a:gd name="connsiteY38" fmla="*/ 376118 h 505679"/>
              <a:gd name="connsiteX39" fmla="*/ 434249 w 608902"/>
              <a:gd name="connsiteY39" fmla="*/ 339684 h 505679"/>
              <a:gd name="connsiteX40" fmla="*/ 447442 w 608902"/>
              <a:gd name="connsiteY40" fmla="*/ 281000 h 505679"/>
              <a:gd name="connsiteX41" fmla="*/ 161389 w 608902"/>
              <a:gd name="connsiteY41" fmla="*/ 281000 h 505679"/>
              <a:gd name="connsiteX42" fmla="*/ 174570 w 608902"/>
              <a:gd name="connsiteY42" fmla="*/ 339684 h 505679"/>
              <a:gd name="connsiteX43" fmla="*/ 148115 w 608902"/>
              <a:gd name="connsiteY43" fmla="*/ 376118 h 505679"/>
              <a:gd name="connsiteX44" fmla="*/ 132904 w 608902"/>
              <a:gd name="connsiteY44" fmla="*/ 361677 h 505679"/>
              <a:gd name="connsiteX45" fmla="*/ 129576 w 608902"/>
              <a:gd name="connsiteY45" fmla="*/ 356573 h 505679"/>
              <a:gd name="connsiteX46" fmla="*/ 126023 w 608902"/>
              <a:gd name="connsiteY46" fmla="*/ 321513 h 505679"/>
              <a:gd name="connsiteX47" fmla="*/ 161389 w 608902"/>
              <a:gd name="connsiteY47" fmla="*/ 281000 h 505679"/>
              <a:gd name="connsiteX48" fmla="*/ 603805 w 608902"/>
              <a:gd name="connsiteY48" fmla="*/ 241133 h 505679"/>
              <a:gd name="connsiteX49" fmla="*/ 608155 w 608902"/>
              <a:gd name="connsiteY49" fmla="*/ 241779 h 505679"/>
              <a:gd name="connsiteX50" fmla="*/ 575765 w 608902"/>
              <a:gd name="connsiteY50" fmla="*/ 305646 h 505679"/>
              <a:gd name="connsiteX51" fmla="*/ 536507 w 608902"/>
              <a:gd name="connsiteY51" fmla="*/ 306017 h 505679"/>
              <a:gd name="connsiteX52" fmla="*/ 561937 w 608902"/>
              <a:gd name="connsiteY52" fmla="*/ 256332 h 505679"/>
              <a:gd name="connsiteX53" fmla="*/ 603805 w 608902"/>
              <a:gd name="connsiteY53" fmla="*/ 241133 h 505679"/>
              <a:gd name="connsiteX54" fmla="*/ 5062 w 608902"/>
              <a:gd name="connsiteY54" fmla="*/ 241133 h 505679"/>
              <a:gd name="connsiteX55" fmla="*/ 46930 w 608902"/>
              <a:gd name="connsiteY55" fmla="*/ 256332 h 505679"/>
              <a:gd name="connsiteX56" fmla="*/ 72360 w 608902"/>
              <a:gd name="connsiteY56" fmla="*/ 306017 h 505679"/>
              <a:gd name="connsiteX57" fmla="*/ 33102 w 608902"/>
              <a:gd name="connsiteY57" fmla="*/ 305646 h 505679"/>
              <a:gd name="connsiteX58" fmla="*/ 712 w 608902"/>
              <a:gd name="connsiteY58" fmla="*/ 241779 h 505679"/>
              <a:gd name="connsiteX59" fmla="*/ 5062 w 608902"/>
              <a:gd name="connsiteY59" fmla="*/ 241133 h 505679"/>
              <a:gd name="connsiteX60" fmla="*/ 478211 w 608902"/>
              <a:gd name="connsiteY60" fmla="*/ 218338 h 505679"/>
              <a:gd name="connsiteX61" fmla="*/ 515689 w 608902"/>
              <a:gd name="connsiteY61" fmla="*/ 245208 h 505679"/>
              <a:gd name="connsiteX62" fmla="*/ 509288 w 608902"/>
              <a:gd name="connsiteY62" fmla="*/ 295150 h 505679"/>
              <a:gd name="connsiteX63" fmla="*/ 479325 w 608902"/>
              <a:gd name="connsiteY63" fmla="*/ 271059 h 505679"/>
              <a:gd name="connsiteX64" fmla="*/ 478211 w 608902"/>
              <a:gd name="connsiteY64" fmla="*/ 218338 h 505679"/>
              <a:gd name="connsiteX65" fmla="*/ 130655 w 608902"/>
              <a:gd name="connsiteY65" fmla="*/ 218338 h 505679"/>
              <a:gd name="connsiteX66" fmla="*/ 129541 w 608902"/>
              <a:gd name="connsiteY66" fmla="*/ 271059 h 505679"/>
              <a:gd name="connsiteX67" fmla="*/ 99578 w 608902"/>
              <a:gd name="connsiteY67" fmla="*/ 295150 h 505679"/>
              <a:gd name="connsiteX68" fmla="*/ 93177 w 608902"/>
              <a:gd name="connsiteY68" fmla="*/ 245208 h 505679"/>
              <a:gd name="connsiteX69" fmla="*/ 130655 w 608902"/>
              <a:gd name="connsiteY69" fmla="*/ 218338 h 505679"/>
              <a:gd name="connsiteX70" fmla="*/ 493013 w 608902"/>
              <a:gd name="connsiteY70" fmla="*/ 155356 h 505679"/>
              <a:gd name="connsiteX71" fmla="*/ 527406 w 608902"/>
              <a:gd name="connsiteY71" fmla="*/ 172342 h 505679"/>
              <a:gd name="connsiteX72" fmla="*/ 531680 w 608902"/>
              <a:gd name="connsiteY72" fmla="*/ 218136 h 505679"/>
              <a:gd name="connsiteX73" fmla="*/ 500366 w 608902"/>
              <a:gd name="connsiteY73" fmla="*/ 202933 h 505679"/>
              <a:gd name="connsiteX74" fmla="*/ 489029 w 608902"/>
              <a:gd name="connsiteY74" fmla="*/ 155378 h 505679"/>
              <a:gd name="connsiteX75" fmla="*/ 493013 w 608902"/>
              <a:gd name="connsiteY75" fmla="*/ 155356 h 505679"/>
              <a:gd name="connsiteX76" fmla="*/ 115777 w 608902"/>
              <a:gd name="connsiteY76" fmla="*/ 155356 h 505679"/>
              <a:gd name="connsiteX77" fmla="*/ 119744 w 608902"/>
              <a:gd name="connsiteY77" fmla="*/ 155378 h 505679"/>
              <a:gd name="connsiteX78" fmla="*/ 108506 w 608902"/>
              <a:gd name="connsiteY78" fmla="*/ 202933 h 505679"/>
              <a:gd name="connsiteX79" fmla="*/ 77204 w 608902"/>
              <a:gd name="connsiteY79" fmla="*/ 218136 h 505679"/>
              <a:gd name="connsiteX80" fmla="*/ 81477 w 608902"/>
              <a:gd name="connsiteY80" fmla="*/ 172342 h 505679"/>
              <a:gd name="connsiteX81" fmla="*/ 115777 w 608902"/>
              <a:gd name="connsiteY81" fmla="*/ 155356 h 505679"/>
              <a:gd name="connsiteX82" fmla="*/ 608709 w 608902"/>
              <a:gd name="connsiteY82" fmla="*/ 151578 h 505679"/>
              <a:gd name="connsiteX83" fmla="*/ 592562 w 608902"/>
              <a:gd name="connsiteY83" fmla="*/ 213969 h 505679"/>
              <a:gd name="connsiteX84" fmla="*/ 557950 w 608902"/>
              <a:gd name="connsiteY84" fmla="*/ 222220 h 505679"/>
              <a:gd name="connsiteX85" fmla="*/ 570570 w 608902"/>
              <a:gd name="connsiteY85" fmla="*/ 173271 h 505679"/>
              <a:gd name="connsiteX86" fmla="*/ 608709 w 608902"/>
              <a:gd name="connsiteY86" fmla="*/ 151578 h 505679"/>
              <a:gd name="connsiteX87" fmla="*/ 158 w 608902"/>
              <a:gd name="connsiteY87" fmla="*/ 151578 h 505679"/>
              <a:gd name="connsiteX88" fmla="*/ 38312 w 608902"/>
              <a:gd name="connsiteY88" fmla="*/ 173271 h 505679"/>
              <a:gd name="connsiteX89" fmla="*/ 50844 w 608902"/>
              <a:gd name="connsiteY89" fmla="*/ 222220 h 505679"/>
              <a:gd name="connsiteX90" fmla="*/ 16311 w 608902"/>
              <a:gd name="connsiteY90" fmla="*/ 213969 h 505679"/>
              <a:gd name="connsiteX91" fmla="*/ 158 w 608902"/>
              <a:gd name="connsiteY91" fmla="*/ 151578 h 505679"/>
              <a:gd name="connsiteX92" fmla="*/ 502589 w 608902"/>
              <a:gd name="connsiteY92" fmla="*/ 97244 h 505679"/>
              <a:gd name="connsiteX93" fmla="*/ 525642 w 608902"/>
              <a:gd name="connsiteY93" fmla="*/ 106905 h 505679"/>
              <a:gd name="connsiteX94" fmla="*/ 537064 w 608902"/>
              <a:gd name="connsiteY94" fmla="*/ 145364 h 505679"/>
              <a:gd name="connsiteX95" fmla="*/ 508277 w 608902"/>
              <a:gd name="connsiteY95" fmla="*/ 137765 h 505679"/>
              <a:gd name="connsiteX96" fmla="*/ 490819 w 608902"/>
              <a:gd name="connsiteY96" fmla="*/ 98287 h 505679"/>
              <a:gd name="connsiteX97" fmla="*/ 502589 w 608902"/>
              <a:gd name="connsiteY97" fmla="*/ 97244 h 505679"/>
              <a:gd name="connsiteX98" fmla="*/ 106282 w 608902"/>
              <a:gd name="connsiteY98" fmla="*/ 97244 h 505679"/>
              <a:gd name="connsiteX99" fmla="*/ 118047 w 608902"/>
              <a:gd name="connsiteY99" fmla="*/ 98287 h 505679"/>
              <a:gd name="connsiteX100" fmla="*/ 100596 w 608902"/>
              <a:gd name="connsiteY100" fmla="*/ 137765 h 505679"/>
              <a:gd name="connsiteX101" fmla="*/ 71728 w 608902"/>
              <a:gd name="connsiteY101" fmla="*/ 145364 h 505679"/>
              <a:gd name="connsiteX102" fmla="*/ 83238 w 608902"/>
              <a:gd name="connsiteY102" fmla="*/ 106905 h 505679"/>
              <a:gd name="connsiteX103" fmla="*/ 106282 w 608902"/>
              <a:gd name="connsiteY103" fmla="*/ 97244 h 505679"/>
              <a:gd name="connsiteX104" fmla="*/ 590723 w 608902"/>
              <a:gd name="connsiteY104" fmla="*/ 76474 h 505679"/>
              <a:gd name="connsiteX105" fmla="*/ 587379 w 608902"/>
              <a:gd name="connsiteY105" fmla="*/ 131157 h 505679"/>
              <a:gd name="connsiteX106" fmla="*/ 559982 w 608902"/>
              <a:gd name="connsiteY106" fmla="*/ 144040 h 505679"/>
              <a:gd name="connsiteX107" fmla="*/ 562211 w 608902"/>
              <a:gd name="connsiteY107" fmla="*/ 100664 h 505679"/>
              <a:gd name="connsiteX108" fmla="*/ 590723 w 608902"/>
              <a:gd name="connsiteY108" fmla="*/ 76474 h 505679"/>
              <a:gd name="connsiteX109" fmla="*/ 18143 w 608902"/>
              <a:gd name="connsiteY109" fmla="*/ 76474 h 505679"/>
              <a:gd name="connsiteX110" fmla="*/ 46655 w 608902"/>
              <a:gd name="connsiteY110" fmla="*/ 100664 h 505679"/>
              <a:gd name="connsiteX111" fmla="*/ 48884 w 608902"/>
              <a:gd name="connsiteY111" fmla="*/ 144040 h 505679"/>
              <a:gd name="connsiteX112" fmla="*/ 21487 w 608902"/>
              <a:gd name="connsiteY112" fmla="*/ 131157 h 505679"/>
              <a:gd name="connsiteX113" fmla="*/ 18143 w 608902"/>
              <a:gd name="connsiteY113" fmla="*/ 76474 h 505679"/>
              <a:gd name="connsiteX114" fmla="*/ 314320 w 608902"/>
              <a:gd name="connsiteY114" fmla="*/ 12004 h 505679"/>
              <a:gd name="connsiteX115" fmla="*/ 428035 w 608902"/>
              <a:gd name="connsiteY115" fmla="*/ 113870 h 505679"/>
              <a:gd name="connsiteX116" fmla="*/ 437410 w 608902"/>
              <a:gd name="connsiteY116" fmla="*/ 177547 h 505679"/>
              <a:gd name="connsiteX117" fmla="*/ 458296 w 608902"/>
              <a:gd name="connsiteY117" fmla="*/ 216198 h 505679"/>
              <a:gd name="connsiteX118" fmla="*/ 458018 w 608902"/>
              <a:gd name="connsiteY118" fmla="*/ 229453 h 505679"/>
              <a:gd name="connsiteX119" fmla="*/ 446414 w 608902"/>
              <a:gd name="connsiteY119" fmla="*/ 235941 h 505679"/>
              <a:gd name="connsiteX120" fmla="*/ 435275 w 608902"/>
              <a:gd name="connsiteY120" fmla="*/ 235941 h 505679"/>
              <a:gd name="connsiteX121" fmla="*/ 416895 w 608902"/>
              <a:gd name="connsiteY121" fmla="*/ 307312 h 505679"/>
              <a:gd name="connsiteX122" fmla="*/ 390439 w 608902"/>
              <a:gd name="connsiteY122" fmla="*/ 324923 h 505679"/>
              <a:gd name="connsiteX123" fmla="*/ 348481 w 608902"/>
              <a:gd name="connsiteY123" fmla="*/ 324923 h 505679"/>
              <a:gd name="connsiteX124" fmla="*/ 341890 w 608902"/>
              <a:gd name="connsiteY124" fmla="*/ 387951 h 505679"/>
              <a:gd name="connsiteX125" fmla="*/ 328059 w 608902"/>
              <a:gd name="connsiteY125" fmla="*/ 397220 h 505679"/>
              <a:gd name="connsiteX126" fmla="*/ 263451 w 608902"/>
              <a:gd name="connsiteY126" fmla="*/ 397220 h 505679"/>
              <a:gd name="connsiteX127" fmla="*/ 251476 w 608902"/>
              <a:gd name="connsiteY127" fmla="*/ 391288 h 505679"/>
              <a:gd name="connsiteX128" fmla="*/ 248877 w 608902"/>
              <a:gd name="connsiteY128" fmla="*/ 378219 h 505679"/>
              <a:gd name="connsiteX129" fmla="*/ 249805 w 608902"/>
              <a:gd name="connsiteY129" fmla="*/ 304346 h 505679"/>
              <a:gd name="connsiteX130" fmla="*/ 174801 w 608902"/>
              <a:gd name="connsiteY130" fmla="*/ 168463 h 505679"/>
              <a:gd name="connsiteX131" fmla="*/ 314320 w 608902"/>
              <a:gd name="connsiteY131" fmla="*/ 12004 h 505679"/>
              <a:gd name="connsiteX132" fmla="*/ 99405 w 608902"/>
              <a:gd name="connsiteY132" fmla="*/ 52 h 505679"/>
              <a:gd name="connsiteX133" fmla="*/ 94856 w 608902"/>
              <a:gd name="connsiteY133" fmla="*/ 48532 h 505679"/>
              <a:gd name="connsiteX134" fmla="*/ 74524 w 608902"/>
              <a:gd name="connsiteY134" fmla="*/ 78937 h 505679"/>
              <a:gd name="connsiteX135" fmla="*/ 74617 w 608902"/>
              <a:gd name="connsiteY135" fmla="*/ 80234 h 505679"/>
              <a:gd name="connsiteX136" fmla="*/ 96446 w 608902"/>
              <a:gd name="connsiteY136" fmla="*/ 305764 h 505679"/>
              <a:gd name="connsiteX137" fmla="*/ 129576 w 608902"/>
              <a:gd name="connsiteY137" fmla="*/ 356573 h 505679"/>
              <a:gd name="connsiteX138" fmla="*/ 129794 w 608902"/>
              <a:gd name="connsiteY138" fmla="*/ 358724 h 505679"/>
              <a:gd name="connsiteX139" fmla="*/ 132904 w 608902"/>
              <a:gd name="connsiteY139" fmla="*/ 361677 h 505679"/>
              <a:gd name="connsiteX140" fmla="*/ 158654 w 608902"/>
              <a:gd name="connsiteY140" fmla="*/ 401166 h 505679"/>
              <a:gd name="connsiteX141" fmla="*/ 250637 w 608902"/>
              <a:gd name="connsiteY141" fmla="*/ 473452 h 505679"/>
              <a:gd name="connsiteX142" fmla="*/ 251101 w 608902"/>
              <a:gd name="connsiteY142" fmla="*/ 473730 h 505679"/>
              <a:gd name="connsiteX143" fmla="*/ 260014 w 608902"/>
              <a:gd name="connsiteY143" fmla="*/ 490786 h 505679"/>
              <a:gd name="connsiteX144" fmla="*/ 240054 w 608902"/>
              <a:gd name="connsiteY144" fmla="*/ 492083 h 505679"/>
              <a:gd name="connsiteX145" fmla="*/ 65519 w 608902"/>
              <a:gd name="connsiteY145" fmla="*/ 78010 h 505679"/>
              <a:gd name="connsiteX146" fmla="*/ 66076 w 608902"/>
              <a:gd name="connsiteY146" fmla="*/ 76712 h 505679"/>
              <a:gd name="connsiteX147" fmla="*/ 66540 w 608902"/>
              <a:gd name="connsiteY147" fmla="*/ 38521 h 505679"/>
              <a:gd name="connsiteX148" fmla="*/ 99405 w 608902"/>
              <a:gd name="connsiteY148" fmla="*/ 52 h 505679"/>
              <a:gd name="connsiteX149" fmla="*/ 509461 w 608902"/>
              <a:gd name="connsiteY149" fmla="*/ 4 h 505679"/>
              <a:gd name="connsiteX150" fmla="*/ 542326 w 608902"/>
              <a:gd name="connsiteY150" fmla="*/ 38476 h 505679"/>
              <a:gd name="connsiteX151" fmla="*/ 542790 w 608902"/>
              <a:gd name="connsiteY151" fmla="*/ 76671 h 505679"/>
              <a:gd name="connsiteX152" fmla="*/ 543347 w 608902"/>
              <a:gd name="connsiteY152" fmla="*/ 77969 h 505679"/>
              <a:gd name="connsiteX153" fmla="*/ 368812 w 608902"/>
              <a:gd name="connsiteY153" fmla="*/ 492083 h 505679"/>
              <a:gd name="connsiteX154" fmla="*/ 348852 w 608902"/>
              <a:gd name="connsiteY154" fmla="*/ 490785 h 505679"/>
              <a:gd name="connsiteX155" fmla="*/ 357764 w 608902"/>
              <a:gd name="connsiteY155" fmla="*/ 473727 h 505679"/>
              <a:gd name="connsiteX156" fmla="*/ 358228 w 608902"/>
              <a:gd name="connsiteY156" fmla="*/ 473449 h 505679"/>
              <a:gd name="connsiteX157" fmla="*/ 407632 w 608902"/>
              <a:gd name="connsiteY157" fmla="*/ 434622 h 505679"/>
              <a:gd name="connsiteX158" fmla="*/ 411435 w 608902"/>
              <a:gd name="connsiteY158" fmla="*/ 432680 h 505679"/>
              <a:gd name="connsiteX159" fmla="*/ 412058 w 608902"/>
              <a:gd name="connsiteY159" fmla="*/ 431143 h 505679"/>
              <a:gd name="connsiteX160" fmla="*/ 450212 w 608902"/>
              <a:gd name="connsiteY160" fmla="*/ 401157 h 505679"/>
              <a:gd name="connsiteX161" fmla="*/ 534249 w 608902"/>
              <a:gd name="connsiteY161" fmla="*/ 80194 h 505679"/>
              <a:gd name="connsiteX162" fmla="*/ 534342 w 608902"/>
              <a:gd name="connsiteY162" fmla="*/ 78896 h 505679"/>
              <a:gd name="connsiteX163" fmla="*/ 514010 w 608902"/>
              <a:gd name="connsiteY163" fmla="*/ 48489 h 505679"/>
              <a:gd name="connsiteX164" fmla="*/ 509461 w 608902"/>
              <a:gd name="connsiteY164" fmla="*/ 4 h 50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8902" h="505679">
                <a:moveTo>
                  <a:pt x="500220" y="432836"/>
                </a:moveTo>
                <a:cubicBezTo>
                  <a:pt x="523831" y="434444"/>
                  <a:pt x="538913" y="446716"/>
                  <a:pt x="538844" y="447203"/>
                </a:cubicBezTo>
                <a:cubicBezTo>
                  <a:pt x="540051" y="447296"/>
                  <a:pt x="497603" y="498563"/>
                  <a:pt x="453577" y="504404"/>
                </a:cubicBezTo>
                <a:cubicBezTo>
                  <a:pt x="410849" y="510337"/>
                  <a:pt x="400261" y="494577"/>
                  <a:pt x="407506" y="477611"/>
                </a:cubicBezTo>
                <a:cubicBezTo>
                  <a:pt x="414936" y="459719"/>
                  <a:pt x="435743" y="445534"/>
                  <a:pt x="474011" y="435615"/>
                </a:cubicBezTo>
                <a:cubicBezTo>
                  <a:pt x="483531" y="432949"/>
                  <a:pt x="492350" y="432300"/>
                  <a:pt x="500220" y="432836"/>
                </a:cubicBezTo>
                <a:close/>
                <a:moveTo>
                  <a:pt x="108625" y="432836"/>
                </a:moveTo>
                <a:cubicBezTo>
                  <a:pt x="116493" y="432300"/>
                  <a:pt x="125306" y="432949"/>
                  <a:pt x="134822" y="435615"/>
                </a:cubicBezTo>
                <a:cubicBezTo>
                  <a:pt x="173071" y="445534"/>
                  <a:pt x="193866" y="459719"/>
                  <a:pt x="201293" y="477611"/>
                </a:cubicBezTo>
                <a:cubicBezTo>
                  <a:pt x="208535" y="494577"/>
                  <a:pt x="197951" y="510337"/>
                  <a:pt x="155246" y="504404"/>
                </a:cubicBezTo>
                <a:cubicBezTo>
                  <a:pt x="111241" y="498563"/>
                  <a:pt x="68815" y="447296"/>
                  <a:pt x="69929" y="447203"/>
                </a:cubicBezTo>
                <a:cubicBezTo>
                  <a:pt x="69929" y="446716"/>
                  <a:pt x="85021" y="434444"/>
                  <a:pt x="108625" y="432836"/>
                </a:cubicBezTo>
                <a:close/>
                <a:moveTo>
                  <a:pt x="571269" y="338496"/>
                </a:moveTo>
                <a:cubicBezTo>
                  <a:pt x="581815" y="339539"/>
                  <a:pt x="588707" y="342781"/>
                  <a:pt x="588753" y="343013"/>
                </a:cubicBezTo>
                <a:cubicBezTo>
                  <a:pt x="589588" y="342920"/>
                  <a:pt x="566570" y="393506"/>
                  <a:pt x="532506" y="408052"/>
                </a:cubicBezTo>
                <a:cubicBezTo>
                  <a:pt x="499371" y="422412"/>
                  <a:pt x="486562" y="412314"/>
                  <a:pt x="487769" y="396656"/>
                </a:cubicBezTo>
                <a:cubicBezTo>
                  <a:pt x="488975" y="380350"/>
                  <a:pt x="502434" y="363673"/>
                  <a:pt x="531857" y="347182"/>
                </a:cubicBezTo>
                <a:cubicBezTo>
                  <a:pt x="546521" y="338612"/>
                  <a:pt x="560722" y="337454"/>
                  <a:pt x="571269" y="338496"/>
                </a:cubicBezTo>
                <a:close/>
                <a:moveTo>
                  <a:pt x="37563" y="338496"/>
                </a:moveTo>
                <a:cubicBezTo>
                  <a:pt x="48121" y="337454"/>
                  <a:pt x="62345" y="338612"/>
                  <a:pt x="77009" y="347182"/>
                </a:cubicBezTo>
                <a:cubicBezTo>
                  <a:pt x="106432" y="363673"/>
                  <a:pt x="119891" y="380350"/>
                  <a:pt x="121097" y="396656"/>
                </a:cubicBezTo>
                <a:cubicBezTo>
                  <a:pt x="122304" y="412314"/>
                  <a:pt x="109495" y="422412"/>
                  <a:pt x="76360" y="408052"/>
                </a:cubicBezTo>
                <a:cubicBezTo>
                  <a:pt x="42296" y="393506"/>
                  <a:pt x="19278" y="342920"/>
                  <a:pt x="20113" y="343013"/>
                </a:cubicBezTo>
                <a:cubicBezTo>
                  <a:pt x="20113" y="342781"/>
                  <a:pt x="27005" y="339539"/>
                  <a:pt x="37563" y="338496"/>
                </a:cubicBezTo>
                <a:close/>
                <a:moveTo>
                  <a:pt x="400457" y="337381"/>
                </a:moveTo>
                <a:cubicBezTo>
                  <a:pt x="399900" y="337567"/>
                  <a:pt x="430816" y="357486"/>
                  <a:pt x="427659" y="392599"/>
                </a:cubicBezTo>
                <a:lnTo>
                  <a:pt x="412058" y="431143"/>
                </a:lnTo>
                <a:lnTo>
                  <a:pt x="407632" y="434622"/>
                </a:lnTo>
                <a:lnTo>
                  <a:pt x="385046" y="446149"/>
                </a:lnTo>
                <a:cubicBezTo>
                  <a:pt x="366756" y="446149"/>
                  <a:pt x="360815" y="429565"/>
                  <a:pt x="368335" y="397324"/>
                </a:cubicBezTo>
                <a:cubicBezTo>
                  <a:pt x="375669" y="365639"/>
                  <a:pt x="400550" y="337937"/>
                  <a:pt x="400457" y="337381"/>
                </a:cubicBezTo>
                <a:close/>
                <a:moveTo>
                  <a:pt x="208408" y="337381"/>
                </a:moveTo>
                <a:cubicBezTo>
                  <a:pt x="208315" y="337937"/>
                  <a:pt x="233196" y="365639"/>
                  <a:pt x="240531" y="397324"/>
                </a:cubicBezTo>
                <a:cubicBezTo>
                  <a:pt x="248051" y="429565"/>
                  <a:pt x="242109" y="446149"/>
                  <a:pt x="223820" y="446149"/>
                </a:cubicBezTo>
                <a:cubicBezTo>
                  <a:pt x="206366" y="446334"/>
                  <a:pt x="185106" y="427897"/>
                  <a:pt x="181206" y="392599"/>
                </a:cubicBezTo>
                <a:cubicBezTo>
                  <a:pt x="178050" y="357486"/>
                  <a:pt x="208872" y="337567"/>
                  <a:pt x="208408" y="337381"/>
                </a:cubicBezTo>
                <a:close/>
                <a:moveTo>
                  <a:pt x="447442" y="281000"/>
                </a:moveTo>
                <a:cubicBezTo>
                  <a:pt x="447070" y="281186"/>
                  <a:pt x="477357" y="291291"/>
                  <a:pt x="482838" y="321513"/>
                </a:cubicBezTo>
                <a:cubicBezTo>
                  <a:pt x="487762" y="352014"/>
                  <a:pt x="475127" y="372039"/>
                  <a:pt x="460727" y="376118"/>
                </a:cubicBezTo>
                <a:cubicBezTo>
                  <a:pt x="445862" y="380568"/>
                  <a:pt x="436200" y="368516"/>
                  <a:pt x="434249" y="339684"/>
                </a:cubicBezTo>
                <a:cubicBezTo>
                  <a:pt x="432298" y="311408"/>
                  <a:pt x="447627" y="281464"/>
                  <a:pt x="447442" y="281000"/>
                </a:cubicBezTo>
                <a:close/>
                <a:moveTo>
                  <a:pt x="161389" y="281000"/>
                </a:moveTo>
                <a:cubicBezTo>
                  <a:pt x="161204" y="281464"/>
                  <a:pt x="176427" y="311408"/>
                  <a:pt x="174570" y="339684"/>
                </a:cubicBezTo>
                <a:cubicBezTo>
                  <a:pt x="172621" y="368516"/>
                  <a:pt x="162967" y="380568"/>
                  <a:pt x="148115" y="376118"/>
                </a:cubicBezTo>
                <a:lnTo>
                  <a:pt x="132904" y="361677"/>
                </a:lnTo>
                <a:lnTo>
                  <a:pt x="129576" y="356573"/>
                </a:lnTo>
                <a:lnTo>
                  <a:pt x="126023" y="321513"/>
                </a:lnTo>
                <a:cubicBezTo>
                  <a:pt x="131500" y="291291"/>
                  <a:pt x="161761" y="281186"/>
                  <a:pt x="161389" y="281000"/>
                </a:cubicBezTo>
                <a:close/>
                <a:moveTo>
                  <a:pt x="603805" y="241133"/>
                </a:moveTo>
                <a:cubicBezTo>
                  <a:pt x="606525" y="241338"/>
                  <a:pt x="608132" y="241709"/>
                  <a:pt x="608155" y="241779"/>
                </a:cubicBezTo>
                <a:cubicBezTo>
                  <a:pt x="608712" y="241593"/>
                  <a:pt x="600174" y="286829"/>
                  <a:pt x="575765" y="305646"/>
                </a:cubicBezTo>
                <a:cubicBezTo>
                  <a:pt x="552006" y="324185"/>
                  <a:pt x="539106" y="319087"/>
                  <a:pt x="536507" y="306017"/>
                </a:cubicBezTo>
                <a:cubicBezTo>
                  <a:pt x="533630" y="292576"/>
                  <a:pt x="541055" y="275798"/>
                  <a:pt x="561937" y="256332"/>
                </a:cubicBezTo>
                <a:cubicBezTo>
                  <a:pt x="577459" y="241385"/>
                  <a:pt x="595644" y="240516"/>
                  <a:pt x="603805" y="241133"/>
                </a:cubicBezTo>
                <a:close/>
                <a:moveTo>
                  <a:pt x="5062" y="241133"/>
                </a:moveTo>
                <a:cubicBezTo>
                  <a:pt x="13223" y="240516"/>
                  <a:pt x="31408" y="241385"/>
                  <a:pt x="46930" y="256332"/>
                </a:cubicBezTo>
                <a:cubicBezTo>
                  <a:pt x="67812" y="275798"/>
                  <a:pt x="75237" y="292576"/>
                  <a:pt x="72360" y="306017"/>
                </a:cubicBezTo>
                <a:cubicBezTo>
                  <a:pt x="69761" y="319087"/>
                  <a:pt x="56861" y="324185"/>
                  <a:pt x="33102" y="305646"/>
                </a:cubicBezTo>
                <a:cubicBezTo>
                  <a:pt x="8693" y="286829"/>
                  <a:pt x="155" y="241593"/>
                  <a:pt x="712" y="241779"/>
                </a:cubicBezTo>
                <a:cubicBezTo>
                  <a:pt x="735" y="241709"/>
                  <a:pt x="2342" y="241338"/>
                  <a:pt x="5062" y="241133"/>
                </a:cubicBezTo>
                <a:close/>
                <a:moveTo>
                  <a:pt x="478211" y="218338"/>
                </a:moveTo>
                <a:cubicBezTo>
                  <a:pt x="478026" y="218524"/>
                  <a:pt x="505021" y="221118"/>
                  <a:pt x="515689" y="245208"/>
                </a:cubicBezTo>
                <a:cubicBezTo>
                  <a:pt x="526079" y="269577"/>
                  <a:pt x="520235" y="288479"/>
                  <a:pt x="509288" y="295150"/>
                </a:cubicBezTo>
                <a:cubicBezTo>
                  <a:pt x="498156" y="302099"/>
                  <a:pt x="487303" y="294687"/>
                  <a:pt x="479325" y="271059"/>
                </a:cubicBezTo>
                <a:cubicBezTo>
                  <a:pt x="471532" y="247803"/>
                  <a:pt x="478490" y="218616"/>
                  <a:pt x="478211" y="218338"/>
                </a:cubicBezTo>
                <a:close/>
                <a:moveTo>
                  <a:pt x="130655" y="218338"/>
                </a:moveTo>
                <a:cubicBezTo>
                  <a:pt x="130376" y="218616"/>
                  <a:pt x="137334" y="247803"/>
                  <a:pt x="129541" y="271059"/>
                </a:cubicBezTo>
                <a:cubicBezTo>
                  <a:pt x="121563" y="294687"/>
                  <a:pt x="110710" y="302099"/>
                  <a:pt x="99578" y="295150"/>
                </a:cubicBezTo>
                <a:cubicBezTo>
                  <a:pt x="88631" y="288479"/>
                  <a:pt x="82787" y="269577"/>
                  <a:pt x="93177" y="245208"/>
                </a:cubicBezTo>
                <a:cubicBezTo>
                  <a:pt x="103845" y="221118"/>
                  <a:pt x="130840" y="218524"/>
                  <a:pt x="130655" y="218338"/>
                </a:cubicBezTo>
                <a:close/>
                <a:moveTo>
                  <a:pt x="493013" y="155356"/>
                </a:moveTo>
                <a:cubicBezTo>
                  <a:pt x="500505" y="155569"/>
                  <a:pt x="516882" y="157672"/>
                  <a:pt x="527406" y="172342"/>
                </a:cubicBezTo>
                <a:cubicBezTo>
                  <a:pt x="541251" y="192087"/>
                  <a:pt x="539950" y="209978"/>
                  <a:pt x="531680" y="218136"/>
                </a:cubicBezTo>
                <a:cubicBezTo>
                  <a:pt x="523224" y="226664"/>
                  <a:pt x="512074" y="222493"/>
                  <a:pt x="500366" y="202933"/>
                </a:cubicBezTo>
                <a:cubicBezTo>
                  <a:pt x="488750" y="183651"/>
                  <a:pt x="489308" y="155563"/>
                  <a:pt x="489029" y="155378"/>
                </a:cubicBezTo>
                <a:cubicBezTo>
                  <a:pt x="489006" y="155424"/>
                  <a:pt x="490516" y="155285"/>
                  <a:pt x="493013" y="155356"/>
                </a:cubicBezTo>
                <a:close/>
                <a:moveTo>
                  <a:pt x="115777" y="155356"/>
                </a:moveTo>
                <a:cubicBezTo>
                  <a:pt x="118264" y="155285"/>
                  <a:pt x="119768" y="155424"/>
                  <a:pt x="119744" y="155378"/>
                </a:cubicBezTo>
                <a:cubicBezTo>
                  <a:pt x="119558" y="155563"/>
                  <a:pt x="120116" y="183651"/>
                  <a:pt x="108506" y="202933"/>
                </a:cubicBezTo>
                <a:cubicBezTo>
                  <a:pt x="96710" y="222493"/>
                  <a:pt x="85564" y="226664"/>
                  <a:pt x="77204" y="218136"/>
                </a:cubicBezTo>
                <a:cubicBezTo>
                  <a:pt x="68938" y="209978"/>
                  <a:pt x="67545" y="192087"/>
                  <a:pt x="81477" y="172342"/>
                </a:cubicBezTo>
                <a:cubicBezTo>
                  <a:pt x="91996" y="157672"/>
                  <a:pt x="108314" y="155569"/>
                  <a:pt x="115777" y="155356"/>
                </a:cubicBezTo>
                <a:close/>
                <a:moveTo>
                  <a:pt x="608709" y="151578"/>
                </a:moveTo>
                <a:cubicBezTo>
                  <a:pt x="609173" y="151300"/>
                  <a:pt x="610193" y="192647"/>
                  <a:pt x="592562" y="213969"/>
                </a:cubicBezTo>
                <a:cubicBezTo>
                  <a:pt x="575395" y="234920"/>
                  <a:pt x="563053" y="233159"/>
                  <a:pt x="557950" y="222220"/>
                </a:cubicBezTo>
                <a:cubicBezTo>
                  <a:pt x="552753" y="210910"/>
                  <a:pt x="555815" y="194594"/>
                  <a:pt x="570570" y="173271"/>
                </a:cubicBezTo>
                <a:cubicBezTo>
                  <a:pt x="585046" y="151671"/>
                  <a:pt x="608523" y="151300"/>
                  <a:pt x="608709" y="151578"/>
                </a:cubicBezTo>
                <a:close/>
                <a:moveTo>
                  <a:pt x="158" y="151578"/>
                </a:moveTo>
                <a:cubicBezTo>
                  <a:pt x="344" y="151300"/>
                  <a:pt x="23830" y="151671"/>
                  <a:pt x="38312" y="173271"/>
                </a:cubicBezTo>
                <a:cubicBezTo>
                  <a:pt x="52979" y="194594"/>
                  <a:pt x="56043" y="210910"/>
                  <a:pt x="50844" y="222220"/>
                </a:cubicBezTo>
                <a:cubicBezTo>
                  <a:pt x="45831" y="233159"/>
                  <a:pt x="33485" y="234920"/>
                  <a:pt x="16311" y="213969"/>
                </a:cubicBezTo>
                <a:cubicBezTo>
                  <a:pt x="-1327" y="192647"/>
                  <a:pt x="-213" y="151300"/>
                  <a:pt x="158" y="151578"/>
                </a:cubicBezTo>
                <a:close/>
                <a:moveTo>
                  <a:pt x="502589" y="97244"/>
                </a:moveTo>
                <a:cubicBezTo>
                  <a:pt x="509438" y="97569"/>
                  <a:pt x="518167" y="99677"/>
                  <a:pt x="525642" y="106905"/>
                </a:cubicBezTo>
                <a:cubicBezTo>
                  <a:pt x="540500" y="121733"/>
                  <a:pt x="542450" y="136931"/>
                  <a:pt x="537064" y="145364"/>
                </a:cubicBezTo>
                <a:cubicBezTo>
                  <a:pt x="531585" y="153982"/>
                  <a:pt x="521463" y="152592"/>
                  <a:pt x="508277" y="137765"/>
                </a:cubicBezTo>
                <a:cubicBezTo>
                  <a:pt x="495184" y="123216"/>
                  <a:pt x="491005" y="98380"/>
                  <a:pt x="490819" y="98287"/>
                </a:cubicBezTo>
                <a:cubicBezTo>
                  <a:pt x="490773" y="98380"/>
                  <a:pt x="495741" y="96920"/>
                  <a:pt x="502589" y="97244"/>
                </a:cubicBezTo>
                <a:close/>
                <a:moveTo>
                  <a:pt x="106282" y="97244"/>
                </a:moveTo>
                <a:cubicBezTo>
                  <a:pt x="113127" y="96920"/>
                  <a:pt x="118093" y="98380"/>
                  <a:pt x="118047" y="98287"/>
                </a:cubicBezTo>
                <a:cubicBezTo>
                  <a:pt x="117861" y="98380"/>
                  <a:pt x="113684" y="123216"/>
                  <a:pt x="100596" y="137765"/>
                </a:cubicBezTo>
                <a:cubicBezTo>
                  <a:pt x="87323" y="152592"/>
                  <a:pt x="77298" y="153982"/>
                  <a:pt x="71728" y="145364"/>
                </a:cubicBezTo>
                <a:cubicBezTo>
                  <a:pt x="66345" y="136931"/>
                  <a:pt x="68387" y="121733"/>
                  <a:pt x="83238" y="106905"/>
                </a:cubicBezTo>
                <a:cubicBezTo>
                  <a:pt x="90711" y="99677"/>
                  <a:pt x="99436" y="97569"/>
                  <a:pt x="106282" y="97244"/>
                </a:cubicBezTo>
                <a:close/>
                <a:moveTo>
                  <a:pt x="590723" y="76474"/>
                </a:moveTo>
                <a:cubicBezTo>
                  <a:pt x="591001" y="76289"/>
                  <a:pt x="598338" y="110488"/>
                  <a:pt x="587379" y="131157"/>
                </a:cubicBezTo>
                <a:cubicBezTo>
                  <a:pt x="576699" y="151547"/>
                  <a:pt x="566112" y="152288"/>
                  <a:pt x="559982" y="144040"/>
                </a:cubicBezTo>
                <a:cubicBezTo>
                  <a:pt x="553667" y="135513"/>
                  <a:pt x="553388" y="121055"/>
                  <a:pt x="562211" y="100664"/>
                </a:cubicBezTo>
                <a:cubicBezTo>
                  <a:pt x="570848" y="80181"/>
                  <a:pt x="590537" y="76381"/>
                  <a:pt x="590723" y="76474"/>
                </a:cubicBezTo>
                <a:close/>
                <a:moveTo>
                  <a:pt x="18143" y="76474"/>
                </a:moveTo>
                <a:cubicBezTo>
                  <a:pt x="18329" y="76381"/>
                  <a:pt x="38018" y="80181"/>
                  <a:pt x="46655" y="100664"/>
                </a:cubicBezTo>
                <a:cubicBezTo>
                  <a:pt x="55478" y="121055"/>
                  <a:pt x="55199" y="135513"/>
                  <a:pt x="48884" y="144040"/>
                </a:cubicBezTo>
                <a:cubicBezTo>
                  <a:pt x="42754" y="152288"/>
                  <a:pt x="32167" y="151547"/>
                  <a:pt x="21487" y="131157"/>
                </a:cubicBezTo>
                <a:cubicBezTo>
                  <a:pt x="10528" y="110488"/>
                  <a:pt x="17865" y="76289"/>
                  <a:pt x="18143" y="76474"/>
                </a:cubicBezTo>
                <a:close/>
                <a:moveTo>
                  <a:pt x="314320" y="12004"/>
                </a:moveTo>
                <a:cubicBezTo>
                  <a:pt x="366397" y="12004"/>
                  <a:pt x="410861" y="54641"/>
                  <a:pt x="428035" y="113870"/>
                </a:cubicBezTo>
                <a:cubicBezTo>
                  <a:pt x="431748" y="126661"/>
                  <a:pt x="437039" y="170225"/>
                  <a:pt x="437410" y="177547"/>
                </a:cubicBezTo>
                <a:lnTo>
                  <a:pt x="458296" y="216198"/>
                </a:lnTo>
                <a:cubicBezTo>
                  <a:pt x="460524" y="220369"/>
                  <a:pt x="460431" y="225375"/>
                  <a:pt x="458018" y="229453"/>
                </a:cubicBezTo>
                <a:cubicBezTo>
                  <a:pt x="455512" y="233531"/>
                  <a:pt x="451149" y="235941"/>
                  <a:pt x="446414" y="235941"/>
                </a:cubicBezTo>
                <a:lnTo>
                  <a:pt x="435275" y="235941"/>
                </a:lnTo>
                <a:cubicBezTo>
                  <a:pt x="431191" y="267641"/>
                  <a:pt x="423114" y="292203"/>
                  <a:pt x="416895" y="307312"/>
                </a:cubicBezTo>
                <a:cubicBezTo>
                  <a:pt x="412439" y="317971"/>
                  <a:pt x="402042" y="324923"/>
                  <a:pt x="390439" y="324923"/>
                </a:cubicBezTo>
                <a:lnTo>
                  <a:pt x="348481" y="324923"/>
                </a:lnTo>
                <a:cubicBezTo>
                  <a:pt x="348481" y="324923"/>
                  <a:pt x="344211" y="366540"/>
                  <a:pt x="341890" y="387951"/>
                </a:cubicBezTo>
                <a:cubicBezTo>
                  <a:pt x="341240" y="393976"/>
                  <a:pt x="334093" y="397220"/>
                  <a:pt x="328059" y="397220"/>
                </a:cubicBezTo>
                <a:lnTo>
                  <a:pt x="263451" y="397220"/>
                </a:lnTo>
                <a:cubicBezTo>
                  <a:pt x="258717" y="397220"/>
                  <a:pt x="254354" y="394996"/>
                  <a:pt x="251476" y="391288"/>
                </a:cubicBezTo>
                <a:cubicBezTo>
                  <a:pt x="248598" y="387581"/>
                  <a:pt x="248877" y="382946"/>
                  <a:pt x="248877" y="378219"/>
                </a:cubicBezTo>
                <a:cubicBezTo>
                  <a:pt x="249063" y="352081"/>
                  <a:pt x="249805" y="304346"/>
                  <a:pt x="249805" y="304346"/>
                </a:cubicBezTo>
                <a:cubicBezTo>
                  <a:pt x="207754" y="277466"/>
                  <a:pt x="183062" y="226116"/>
                  <a:pt x="174801" y="168463"/>
                </a:cubicBezTo>
                <a:cubicBezTo>
                  <a:pt x="160691" y="70583"/>
                  <a:pt x="200328" y="12004"/>
                  <a:pt x="314320" y="12004"/>
                </a:cubicBezTo>
                <a:close/>
                <a:moveTo>
                  <a:pt x="99405" y="52"/>
                </a:moveTo>
                <a:cubicBezTo>
                  <a:pt x="99312" y="238"/>
                  <a:pt x="102840" y="25544"/>
                  <a:pt x="94856" y="48532"/>
                </a:cubicBezTo>
                <a:cubicBezTo>
                  <a:pt x="88171" y="67535"/>
                  <a:pt x="81301" y="77083"/>
                  <a:pt x="74524" y="78937"/>
                </a:cubicBezTo>
                <a:cubicBezTo>
                  <a:pt x="74524" y="79400"/>
                  <a:pt x="74710" y="79771"/>
                  <a:pt x="74617" y="80234"/>
                </a:cubicBezTo>
                <a:cubicBezTo>
                  <a:pt x="56885" y="157358"/>
                  <a:pt x="65635" y="236381"/>
                  <a:pt x="96446" y="305764"/>
                </a:cubicBezTo>
                <a:lnTo>
                  <a:pt x="129576" y="356573"/>
                </a:lnTo>
                <a:lnTo>
                  <a:pt x="129794" y="358724"/>
                </a:lnTo>
                <a:lnTo>
                  <a:pt x="132904" y="361677"/>
                </a:lnTo>
                <a:lnTo>
                  <a:pt x="158654" y="401166"/>
                </a:lnTo>
                <a:cubicBezTo>
                  <a:pt x="184537" y="429595"/>
                  <a:pt x="215382" y="454171"/>
                  <a:pt x="250637" y="473452"/>
                </a:cubicBezTo>
                <a:cubicBezTo>
                  <a:pt x="250823" y="473544"/>
                  <a:pt x="250916" y="473637"/>
                  <a:pt x="251101" y="473730"/>
                </a:cubicBezTo>
                <a:cubicBezTo>
                  <a:pt x="258621" y="478179"/>
                  <a:pt x="262799" y="485595"/>
                  <a:pt x="260014" y="490786"/>
                </a:cubicBezTo>
                <a:cubicBezTo>
                  <a:pt x="257229" y="496069"/>
                  <a:pt x="248130" y="496718"/>
                  <a:pt x="240054" y="492083"/>
                </a:cubicBezTo>
                <a:cubicBezTo>
                  <a:pt x="92535" y="406340"/>
                  <a:pt x="25135" y="235130"/>
                  <a:pt x="65519" y="78010"/>
                </a:cubicBezTo>
                <a:cubicBezTo>
                  <a:pt x="65612" y="77546"/>
                  <a:pt x="65890" y="77175"/>
                  <a:pt x="66076" y="76712"/>
                </a:cubicBezTo>
                <a:cubicBezTo>
                  <a:pt x="60970" y="71706"/>
                  <a:pt x="59392" y="59192"/>
                  <a:pt x="66540" y="38521"/>
                </a:cubicBezTo>
                <a:cubicBezTo>
                  <a:pt x="75638" y="12752"/>
                  <a:pt x="99498" y="-133"/>
                  <a:pt x="99405" y="52"/>
                </a:cubicBezTo>
                <a:close/>
                <a:moveTo>
                  <a:pt x="509461" y="4"/>
                </a:moveTo>
                <a:cubicBezTo>
                  <a:pt x="509368" y="-274"/>
                  <a:pt x="533228" y="12704"/>
                  <a:pt x="542326" y="38476"/>
                </a:cubicBezTo>
                <a:cubicBezTo>
                  <a:pt x="549474" y="59150"/>
                  <a:pt x="547896" y="71665"/>
                  <a:pt x="542790" y="76671"/>
                </a:cubicBezTo>
                <a:cubicBezTo>
                  <a:pt x="542976" y="77135"/>
                  <a:pt x="543254" y="77505"/>
                  <a:pt x="543347" y="77969"/>
                </a:cubicBezTo>
                <a:cubicBezTo>
                  <a:pt x="583731" y="235104"/>
                  <a:pt x="516331" y="406331"/>
                  <a:pt x="368812" y="492083"/>
                </a:cubicBezTo>
                <a:cubicBezTo>
                  <a:pt x="360735" y="496718"/>
                  <a:pt x="351637" y="496069"/>
                  <a:pt x="348852" y="490785"/>
                </a:cubicBezTo>
                <a:cubicBezTo>
                  <a:pt x="346067" y="485594"/>
                  <a:pt x="350244" y="478177"/>
                  <a:pt x="357764" y="473727"/>
                </a:cubicBezTo>
                <a:cubicBezTo>
                  <a:pt x="357950" y="473635"/>
                  <a:pt x="358136" y="473542"/>
                  <a:pt x="358228" y="473449"/>
                </a:cubicBezTo>
                <a:lnTo>
                  <a:pt x="407632" y="434622"/>
                </a:lnTo>
                <a:lnTo>
                  <a:pt x="411435" y="432680"/>
                </a:lnTo>
                <a:lnTo>
                  <a:pt x="412058" y="431143"/>
                </a:lnTo>
                <a:lnTo>
                  <a:pt x="450212" y="401157"/>
                </a:lnTo>
                <a:cubicBezTo>
                  <a:pt x="527861" y="315862"/>
                  <a:pt x="560847" y="195890"/>
                  <a:pt x="534249" y="80194"/>
                </a:cubicBezTo>
                <a:cubicBezTo>
                  <a:pt x="534156" y="79730"/>
                  <a:pt x="534342" y="79359"/>
                  <a:pt x="534342" y="78896"/>
                </a:cubicBezTo>
                <a:cubicBezTo>
                  <a:pt x="527565" y="77042"/>
                  <a:pt x="520695" y="67493"/>
                  <a:pt x="514010" y="48489"/>
                </a:cubicBezTo>
                <a:cubicBezTo>
                  <a:pt x="505933" y="25498"/>
                  <a:pt x="509554" y="189"/>
                  <a:pt x="509461" y="4"/>
                </a:cubicBezTo>
                <a:close/>
              </a:path>
            </a:pathLst>
          </a:custGeom>
          <a:solidFill>
            <a:schemeClr val="bg1"/>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stretch>
            <a:fillRect/>
          </a:stretch>
        </p:blipFill>
        <p:spPr>
          <a:xfrm rot="4284604">
            <a:off x="9202227" y="-2472753"/>
            <a:ext cx="2271550" cy="9882588"/>
          </a:xfrm>
          <a:prstGeom prst="rect">
            <a:avLst/>
          </a:prstGeom>
        </p:spPr>
      </p:pic>
      <p:sp>
        <p:nvSpPr>
          <p:cNvPr id="27" name="等腰三角形 26"/>
          <p:cNvSpPr/>
          <p:nvPr/>
        </p:nvSpPr>
        <p:spPr>
          <a:xfrm rot="20901134" flipH="1">
            <a:off x="11275319" y="2618324"/>
            <a:ext cx="478410" cy="2338993"/>
          </a:xfrm>
          <a:prstGeom prst="triangle">
            <a:avLst/>
          </a:prstGeom>
          <a:blipFill>
            <a:blip r:embed="rId3" cstate="email">
              <a:alphaModFix amt="83000"/>
              <a:extLst>
                <a:ext uri="{BEBA8EAE-BF5A-486C-A8C5-ECC9F3942E4B}">
                  <a14:imgProps xmlns:a14="http://schemas.microsoft.com/office/drawing/2010/main">
                    <a14:imgLayer r:embed="rId4">
                      <a14:imgEffect>
                        <a14:brightnessContrast bright="-14000" contrast="-2000"/>
                      </a14:imgEffect>
                    </a14:imgLayer>
                  </a14:imgProps>
                </a:ext>
              </a:extLst>
            </a:blip>
            <a:stretch>
              <a:fillRect/>
            </a:stretch>
          </a:blipFill>
          <a:ln>
            <a:noFill/>
          </a:ln>
          <a:effectLst>
            <a:outerShdw blurRad="50800" dist="50800" dir="8220000" sx="99000" sy="99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5"/>
          <p:cNvSpPr/>
          <p:nvPr/>
        </p:nvSpPr>
        <p:spPr>
          <a:xfrm rot="698866">
            <a:off x="7971418" y="2618325"/>
            <a:ext cx="478410" cy="2338993"/>
          </a:xfrm>
          <a:prstGeom prst="triangle">
            <a:avLst/>
          </a:prstGeom>
          <a:blipFill>
            <a:blip r:embed="rId3" cstate="email">
              <a:alphaModFix amt="83000"/>
              <a:extLst>
                <a:ext uri="{BEBA8EAE-BF5A-486C-A8C5-ECC9F3942E4B}">
                  <a14:imgProps xmlns:a14="http://schemas.microsoft.com/office/drawing/2010/main">
                    <a14:imgLayer r:embed="rId4">
                      <a14:imgEffect>
                        <a14:brightnessContrast bright="-14000" contrast="-2000"/>
                      </a14:imgEffect>
                    </a14:imgLayer>
                  </a14:imgProps>
                </a:ext>
              </a:extLst>
            </a:blip>
            <a:stretch>
              <a:fillRect/>
            </a:stretch>
          </a:blipFill>
          <a:ln>
            <a:noFill/>
          </a:ln>
          <a:effectLst>
            <a:outerShdw blurRad="50800" dist="50800" dir="8220000" sx="99000" sy="99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p:cNvSpPr/>
          <p:nvPr/>
        </p:nvSpPr>
        <p:spPr>
          <a:xfrm>
            <a:off x="7960427" y="4981528"/>
            <a:ext cx="3814953" cy="1762172"/>
          </a:xfrm>
          <a:custGeom>
            <a:avLst/>
            <a:gdLst>
              <a:gd name="connsiteX0" fmla="*/ 207885 w 3814953"/>
              <a:gd name="connsiteY0" fmla="*/ 0 h 1762172"/>
              <a:gd name="connsiteX1" fmla="*/ 3607068 w 3814953"/>
              <a:gd name="connsiteY1" fmla="*/ 0 h 1762172"/>
              <a:gd name="connsiteX2" fmla="*/ 3607068 w 3814953"/>
              <a:gd name="connsiteY2" fmla="*/ 184797 h 1762172"/>
              <a:gd name="connsiteX3" fmla="*/ 3361427 w 3814953"/>
              <a:gd name="connsiteY3" fmla="*/ 184797 h 1762172"/>
              <a:gd name="connsiteX4" fmla="*/ 3814953 w 3814953"/>
              <a:gd name="connsiteY4" fmla="*/ 1690509 h 1762172"/>
              <a:gd name="connsiteX5" fmla="*/ 3577033 w 3814953"/>
              <a:gd name="connsiteY5" fmla="*/ 1762172 h 1762172"/>
              <a:gd name="connsiteX6" fmla="*/ 3101922 w 3814953"/>
              <a:gd name="connsiteY6" fmla="*/ 184797 h 1762172"/>
              <a:gd name="connsiteX7" fmla="*/ 2040001 w 3814953"/>
              <a:gd name="connsiteY7" fmla="*/ 184797 h 1762172"/>
              <a:gd name="connsiteX8" fmla="*/ 2040001 w 3814953"/>
              <a:gd name="connsiteY8" fmla="*/ 1164534 h 1762172"/>
              <a:gd name="connsiteX9" fmla="*/ 1774951 w 3814953"/>
              <a:gd name="connsiteY9" fmla="*/ 1164534 h 1762172"/>
              <a:gd name="connsiteX10" fmla="*/ 1774951 w 3814953"/>
              <a:gd name="connsiteY10" fmla="*/ 184797 h 1762172"/>
              <a:gd name="connsiteX11" fmla="*/ 732510 w 3814953"/>
              <a:gd name="connsiteY11" fmla="*/ 184797 h 1762172"/>
              <a:gd name="connsiteX12" fmla="*/ 259505 w 3814953"/>
              <a:gd name="connsiteY12" fmla="*/ 1755179 h 1762172"/>
              <a:gd name="connsiteX13" fmla="*/ 0 w 3814953"/>
              <a:gd name="connsiteY13" fmla="*/ 1755179 h 1762172"/>
              <a:gd name="connsiteX14" fmla="*/ 473005 w 3814953"/>
              <a:gd name="connsiteY14" fmla="*/ 184797 h 1762172"/>
              <a:gd name="connsiteX15" fmla="*/ 207885 w 3814953"/>
              <a:gd name="connsiteY15" fmla="*/ 184797 h 17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4953" h="1762172">
                <a:moveTo>
                  <a:pt x="207885" y="0"/>
                </a:moveTo>
                <a:lnTo>
                  <a:pt x="3607068" y="0"/>
                </a:lnTo>
                <a:lnTo>
                  <a:pt x="3607068" y="184797"/>
                </a:lnTo>
                <a:lnTo>
                  <a:pt x="3361427" y="184797"/>
                </a:lnTo>
                <a:lnTo>
                  <a:pt x="3814953" y="1690509"/>
                </a:lnTo>
                <a:lnTo>
                  <a:pt x="3577033" y="1762172"/>
                </a:lnTo>
                <a:lnTo>
                  <a:pt x="3101922" y="184797"/>
                </a:lnTo>
                <a:lnTo>
                  <a:pt x="2040001" y="184797"/>
                </a:lnTo>
                <a:lnTo>
                  <a:pt x="2040001" y="1164534"/>
                </a:lnTo>
                <a:lnTo>
                  <a:pt x="1774951" y="1164534"/>
                </a:lnTo>
                <a:lnTo>
                  <a:pt x="1774951" y="184797"/>
                </a:lnTo>
                <a:lnTo>
                  <a:pt x="732510" y="184797"/>
                </a:lnTo>
                <a:lnTo>
                  <a:pt x="259505" y="1755179"/>
                </a:lnTo>
                <a:lnTo>
                  <a:pt x="0" y="1755179"/>
                </a:lnTo>
                <a:lnTo>
                  <a:pt x="473005" y="184797"/>
                </a:lnTo>
                <a:lnTo>
                  <a:pt x="207885" y="184797"/>
                </a:lnTo>
                <a:close/>
              </a:path>
            </a:pathLst>
          </a:custGeom>
          <a:blipFill dpi="0" rotWithShape="1">
            <a:blip r:embed="rId5" cstate="email">
              <a:alphaModFix amt="86000"/>
              <a:extLst>
                <a:ext uri="{BEBA8EAE-BF5A-486C-A8C5-ECC9F3942E4B}">
                  <a14:imgProps xmlns:a14="http://schemas.microsoft.com/office/drawing/2010/main">
                    <a14:imgLayer r:embed="rId6">
                      <a14:imgEffect>
                        <a14:brightnessContrast bright="-18000" contrast="1000"/>
                      </a14:imgEffect>
                      <a14:imgEffect>
                        <a14:sharpenSoften amount="-44000"/>
                      </a14:imgEffect>
                    </a14:imgLayer>
                  </a14:imgProps>
                </a:ext>
              </a:extLst>
            </a:blip>
            <a:srcRect/>
            <a:stretch>
              <a:fillRect/>
            </a:stretch>
          </a:blipFill>
          <a:ln>
            <a:noFill/>
          </a:ln>
          <a:effectLst>
            <a:outerShdw blurRad="50800" dist="50800" dir="8220000" sx="99000" sy="99000" algn="ctr"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p:cNvSpPr/>
          <p:nvPr/>
        </p:nvSpPr>
        <p:spPr>
          <a:xfrm>
            <a:off x="8203663" y="749870"/>
            <a:ext cx="3301972" cy="124386"/>
          </a:xfrm>
          <a:prstGeom prst="rect">
            <a:avLst/>
          </a:prstGeom>
          <a:blipFill dpi="0" rotWithShape="1">
            <a:blip r:embed="rId7" cstate="email">
              <a:alphaModFix amt="55000"/>
              <a:extLst>
                <a:ext uri="{BEBA8EAE-BF5A-486C-A8C5-ECC9F3942E4B}">
                  <a14:imgProps xmlns:a14="http://schemas.microsoft.com/office/drawing/2010/main">
                    <a14:imgLayer r:embed="rId8">
                      <a14:imgEffect>
                        <a14:brightnessContrast bright="-15000" contrast="7000"/>
                      </a14:imgEffect>
                      <a14:imgEffect>
                        <a14:sharpenSoften amount="-15000"/>
                      </a14:imgEffect>
                    </a14:imgLayer>
                  </a14:imgProps>
                </a:ext>
              </a:extLst>
            </a:blip>
            <a:srcRect/>
            <a:stretch>
              <a:fillRect/>
            </a:stretch>
          </a:blipFill>
          <a:ln>
            <a:noFill/>
          </a:ln>
          <a:effectLst>
            <a:outerShdw blurRad="241300" dist="50800" dir="5400000" algn="ctr" rotWithShape="0">
              <a:srgbClr val="00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8203662" y="874256"/>
            <a:ext cx="3301973" cy="4117211"/>
            <a:chOff x="8317011" y="924339"/>
            <a:chExt cx="3074932" cy="4057189"/>
          </a:xfrm>
        </p:grpSpPr>
        <p:pic>
          <p:nvPicPr>
            <p:cNvPr id="22" name="图片 21"/>
            <p:cNvPicPr>
              <a:picLocks noChangeAspect="1"/>
            </p:cNvPicPr>
            <p:nvPr/>
          </p:nvPicPr>
          <p:blipFill>
            <a:blip r:embed="rId9">
              <a:extLst>
                <a:ext uri="{28A0092B-C50C-407E-A947-70E740481C1C}">
                  <a14:useLocalDpi xmlns:a14="http://schemas.microsoft.com/office/drawing/2010/main" val="0"/>
                </a:ext>
              </a:extLst>
            </a:blip>
            <a:srcRect/>
            <a:stretch/>
          </p:blipFill>
          <p:spPr>
            <a:xfrm>
              <a:off x="8317355" y="924339"/>
              <a:ext cx="3074588" cy="4057189"/>
            </a:xfrm>
            <a:prstGeom prst="rect">
              <a:avLst/>
            </a:prstGeom>
            <a:effectLst>
              <a:outerShdw blurRad="1016000" dist="50800" dir="5400000" sx="112000" sy="112000" algn="ctr" rotWithShape="0">
                <a:srgbClr val="534556">
                  <a:alpha val="28000"/>
                </a:srgbClr>
              </a:outerShdw>
            </a:effectLst>
          </p:spPr>
        </p:pic>
        <p:sp>
          <p:nvSpPr>
            <p:cNvPr id="42" name="矩形 41"/>
            <p:cNvSpPr/>
            <p:nvPr/>
          </p:nvSpPr>
          <p:spPr>
            <a:xfrm>
              <a:off x="8317011" y="960982"/>
              <a:ext cx="3070903" cy="3950585"/>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p:cNvSpPr txBox="1"/>
          <p:nvPr/>
        </p:nvSpPr>
        <p:spPr>
          <a:xfrm>
            <a:off x="1304398" y="5039615"/>
            <a:ext cx="6452240" cy="1754326"/>
          </a:xfrm>
          <a:prstGeom prst="rect">
            <a:avLst/>
          </a:prstGeom>
          <a:noFill/>
        </p:spPr>
        <p:txBody>
          <a:bodyPr wrap="square" rtlCol="0">
            <a:spAutoFit/>
          </a:bodyPr>
          <a:lstStyle/>
          <a:p>
            <a:r>
              <a:rPr lang="en-US" altLang="zh-CN" dirty="0">
                <a:ln w="25400" cap="rnd">
                  <a:noFill/>
                  <a:prstDash val="lgDash"/>
                </a:ln>
                <a:solidFill>
                  <a:schemeClr val="tx1">
                    <a:lumMod val="85000"/>
                    <a:lumOff val="15000"/>
                  </a:schemeClr>
                </a:solidFill>
                <a:cs typeface="+mn-ea"/>
                <a:sym typeface="+mn-lt"/>
              </a:rPr>
              <a:t>Take for example the mind manipulation technology that is most talked about in pop culture, since we all know that the nervous system releases electrical signals, then thinking intuitively, to manipulate the nerves you should electrify them. </a:t>
            </a:r>
          </a:p>
          <a:p>
            <a:r>
              <a:rPr lang="en-US" altLang="zh-CN" dirty="0">
                <a:ln w="25400" cap="rnd">
                  <a:noFill/>
                  <a:prstDash val="lgDash"/>
                </a:ln>
                <a:solidFill>
                  <a:schemeClr val="tx1">
                    <a:lumMod val="85000"/>
                    <a:lumOff val="15000"/>
                  </a:schemeClr>
                </a:solidFill>
                <a:cs typeface="+mn-ea"/>
                <a:sym typeface="+mn-lt"/>
              </a:rPr>
              <a:t>But the technology for precise neural manipulation is currently achieved through </a:t>
            </a:r>
            <a:r>
              <a:rPr lang="en-US" altLang="zh-CN" b="1" dirty="0">
                <a:ln w="25400" cap="rnd">
                  <a:noFill/>
                  <a:prstDash val="lgDash"/>
                </a:ln>
                <a:solidFill>
                  <a:schemeClr val="tx1">
                    <a:lumMod val="85000"/>
                    <a:lumOff val="15000"/>
                  </a:schemeClr>
                </a:solidFill>
                <a:cs typeface="+mn-ea"/>
                <a:sym typeface="+mn-lt"/>
              </a:rPr>
              <a:t>light.</a:t>
            </a:r>
            <a:endParaRPr lang="zh-CN" altLang="en-US" sz="2000" b="1" spc="300" dirty="0">
              <a:ln w="25400" cap="rnd">
                <a:noFill/>
                <a:prstDash val="lgDash"/>
              </a:ln>
              <a:solidFill>
                <a:schemeClr val="accent4">
                  <a:lumMod val="40000"/>
                  <a:lumOff val="60000"/>
                </a:schemeClr>
              </a:solidFill>
              <a:cs typeface="+mn-ea"/>
              <a:sym typeface="+mn-lt"/>
            </a:endParaRPr>
          </a:p>
        </p:txBody>
      </p:sp>
      <p:sp>
        <p:nvSpPr>
          <p:cNvPr id="8" name="直角三角形 7"/>
          <p:cNvSpPr/>
          <p:nvPr/>
        </p:nvSpPr>
        <p:spPr>
          <a:xfrm>
            <a:off x="1019374" y="4741725"/>
            <a:ext cx="200379" cy="200379"/>
          </a:xfrm>
          <a:prstGeom prst="rtTriangle">
            <a:avLst/>
          </a:prstGeom>
          <a:solidFill>
            <a:srgbClr val="499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直角三角形 19"/>
          <p:cNvSpPr/>
          <p:nvPr/>
        </p:nvSpPr>
        <p:spPr>
          <a:xfrm>
            <a:off x="1204209" y="4637106"/>
            <a:ext cx="200379" cy="200379"/>
          </a:xfrm>
          <a:prstGeom prst="rtTriangle">
            <a:avLst/>
          </a:prstGeom>
          <a:solidFill>
            <a:srgbClr val="499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p:cNvSpPr txBox="1"/>
          <p:nvPr/>
        </p:nvSpPr>
        <p:spPr>
          <a:xfrm>
            <a:off x="897886" y="489535"/>
            <a:ext cx="5240321" cy="769441"/>
          </a:xfrm>
          <a:prstGeom prst="rect">
            <a:avLst/>
          </a:prstGeom>
          <a:noFill/>
        </p:spPr>
        <p:txBody>
          <a:bodyPr wrap="square" rtlCol="0">
            <a:spAutoFit/>
          </a:bodyPr>
          <a:lstStyle/>
          <a:p>
            <a:r>
              <a:rPr lang="en-US" altLang="zh-CN" sz="4400" b="1" spc="300" dirty="0">
                <a:ln w="25400" cap="rnd">
                  <a:noFill/>
                  <a:prstDash val="lgDash"/>
                </a:ln>
                <a:solidFill>
                  <a:srgbClr val="499395"/>
                </a:solidFill>
                <a:cs typeface="+mn-ea"/>
                <a:sym typeface="+mn-lt"/>
              </a:rPr>
              <a:t>Counter-intuition</a:t>
            </a:r>
            <a:endParaRPr lang="zh-CN" altLang="en-US" sz="4400" b="1" spc="300" dirty="0">
              <a:ln w="25400" cap="rnd">
                <a:noFill/>
                <a:prstDash val="lgDash"/>
              </a:ln>
              <a:solidFill>
                <a:srgbClr val="499395"/>
              </a:solidFill>
              <a:cs typeface="+mn-ea"/>
              <a:sym typeface="+mn-lt"/>
            </a:endParaRPr>
          </a:p>
        </p:txBody>
      </p:sp>
      <p:pic>
        <p:nvPicPr>
          <p:cNvPr id="2050" name="Picture 2">
            <a:extLst>
              <a:ext uri="{FF2B5EF4-FFF2-40B4-BE49-F238E27FC236}">
                <a16:creationId xmlns:a16="http://schemas.microsoft.com/office/drawing/2014/main" id="{EE095778-E706-5D8A-DCF9-989527B8A1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4588" y="1561885"/>
            <a:ext cx="5137234" cy="2903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rot="2435258">
            <a:off x="3544755" y="2683564"/>
            <a:ext cx="830490" cy="3597966"/>
          </a:xfrm>
          <a:prstGeom prst="rect">
            <a:avLst/>
          </a:prstGeom>
          <a:solidFill>
            <a:srgbClr val="9F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rcRect/>
          <a:stretch/>
        </p:blipFill>
        <p:spPr>
          <a:xfrm>
            <a:off x="362379" y="449948"/>
            <a:ext cx="4237957" cy="6215061"/>
          </a:xfrm>
          <a:prstGeom prst="rect">
            <a:avLst/>
          </a:prstGeom>
        </p:spPr>
      </p:pic>
      <p:sp>
        <p:nvSpPr>
          <p:cNvPr id="5" name="矩形: 棱台 4"/>
          <p:cNvSpPr/>
          <p:nvPr/>
        </p:nvSpPr>
        <p:spPr>
          <a:xfrm>
            <a:off x="-377686" y="-139148"/>
            <a:ext cx="5595730" cy="7156174"/>
          </a:xfrm>
          <a:prstGeom prst="bevel">
            <a:avLst/>
          </a:prstGeom>
          <a:noFill/>
          <a:ln w="28575" cmpd="sng">
            <a:solidFill>
              <a:srgbClr val="9F4142">
                <a:alpha val="8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p:cNvGrpSpPr/>
          <p:nvPr/>
        </p:nvGrpSpPr>
        <p:grpSpPr>
          <a:xfrm>
            <a:off x="6167353" y="515868"/>
            <a:ext cx="4416188" cy="1226727"/>
            <a:chOff x="7250911" y="1199749"/>
            <a:chExt cx="3221091" cy="1226727"/>
          </a:xfrm>
        </p:grpSpPr>
        <p:sp>
          <p:nvSpPr>
            <p:cNvPr id="7" name="文本框 6"/>
            <p:cNvSpPr txBox="1"/>
            <p:nvPr/>
          </p:nvSpPr>
          <p:spPr>
            <a:xfrm>
              <a:off x="7250911" y="1199749"/>
              <a:ext cx="3221091" cy="1200329"/>
            </a:xfrm>
            <a:prstGeom prst="rect">
              <a:avLst/>
            </a:prstGeom>
            <a:noFill/>
          </p:spPr>
          <p:txBody>
            <a:bodyPr wrap="square" rtlCol="0">
              <a:spAutoFit/>
            </a:bodyPr>
            <a:lstStyle/>
            <a:p>
              <a:r>
                <a:rPr lang="en-US" altLang="zh-CN" sz="3600" b="1" spc="300" dirty="0">
                  <a:ln w="25400" cap="rnd">
                    <a:noFill/>
                    <a:prstDash val="lgDash"/>
                  </a:ln>
                  <a:solidFill>
                    <a:schemeClr val="tx1">
                      <a:lumMod val="65000"/>
                      <a:lumOff val="35000"/>
                    </a:schemeClr>
                  </a:solidFill>
                  <a:cs typeface="+mn-ea"/>
                  <a:sym typeface="+mn-lt"/>
                </a:rPr>
                <a:t>Dialogue</a:t>
              </a:r>
              <a:r>
                <a:rPr lang="zh-CN" altLang="en-US" sz="3600" b="1" spc="300" dirty="0">
                  <a:ln w="25400" cap="rnd">
                    <a:noFill/>
                    <a:prstDash val="lgDash"/>
                  </a:ln>
                  <a:solidFill>
                    <a:schemeClr val="tx1">
                      <a:lumMod val="65000"/>
                      <a:lumOff val="35000"/>
                    </a:schemeClr>
                  </a:solidFill>
                  <a:cs typeface="+mn-ea"/>
                  <a:sym typeface="+mn-lt"/>
                </a:rPr>
                <a:t> </a:t>
              </a:r>
              <a:r>
                <a:rPr lang="en-US" altLang="zh-CN" sz="3600" b="1" spc="300" dirty="0">
                  <a:ln w="25400" cap="rnd">
                    <a:noFill/>
                    <a:prstDash val="lgDash"/>
                  </a:ln>
                  <a:solidFill>
                    <a:schemeClr val="tx1">
                      <a:lumMod val="65000"/>
                      <a:lumOff val="35000"/>
                    </a:schemeClr>
                  </a:solidFill>
                  <a:cs typeface="+mn-ea"/>
                  <a:sym typeface="+mn-lt"/>
                </a:rPr>
                <a:t>Partner</a:t>
              </a:r>
              <a:r>
                <a:rPr lang="zh-CN" altLang="en-US" sz="3600" b="1" spc="300" dirty="0">
                  <a:ln w="25400" cap="rnd">
                    <a:noFill/>
                    <a:prstDash val="lgDash"/>
                  </a:ln>
                  <a:solidFill>
                    <a:schemeClr val="tx1">
                      <a:lumMod val="65000"/>
                      <a:lumOff val="35000"/>
                    </a:schemeClr>
                  </a:solidFill>
                  <a:cs typeface="+mn-ea"/>
                  <a:sym typeface="+mn-lt"/>
                </a:rPr>
                <a:t> </a:t>
              </a:r>
              <a:r>
                <a:rPr lang="en-US" altLang="zh-CN" sz="3600" b="1" spc="300" dirty="0">
                  <a:ln w="25400" cap="rnd">
                    <a:noFill/>
                    <a:prstDash val="lgDash"/>
                  </a:ln>
                  <a:solidFill>
                    <a:schemeClr val="tx1">
                      <a:lumMod val="65000"/>
                      <a:lumOff val="35000"/>
                    </a:schemeClr>
                  </a:solidFill>
                  <a:cs typeface="+mn-ea"/>
                  <a:sym typeface="+mn-lt"/>
                </a:rPr>
                <a:t>of</a:t>
              </a:r>
              <a:r>
                <a:rPr lang="zh-CN" altLang="en-US" sz="3600" b="1" spc="300" dirty="0">
                  <a:ln w="25400" cap="rnd">
                    <a:noFill/>
                    <a:prstDash val="lgDash"/>
                  </a:ln>
                  <a:solidFill>
                    <a:schemeClr val="tx1">
                      <a:lumMod val="65000"/>
                      <a:lumOff val="35000"/>
                    </a:schemeClr>
                  </a:solidFill>
                  <a:cs typeface="+mn-ea"/>
                  <a:sym typeface="+mn-lt"/>
                </a:rPr>
                <a:t> </a:t>
              </a:r>
              <a:r>
                <a:rPr lang="en-US" altLang="zh-CN" sz="3600" b="1" spc="300" dirty="0">
                  <a:ln w="25400" cap="rnd">
                    <a:noFill/>
                    <a:prstDash val="lgDash"/>
                  </a:ln>
                  <a:solidFill>
                    <a:schemeClr val="tx1">
                      <a:lumMod val="65000"/>
                      <a:lumOff val="35000"/>
                    </a:schemeClr>
                  </a:solidFill>
                  <a:cs typeface="+mn-ea"/>
                  <a:sym typeface="+mn-lt"/>
                </a:rPr>
                <a:t>this</a:t>
              </a:r>
              <a:r>
                <a:rPr lang="zh-CN" altLang="en-US" sz="3600" b="1" spc="300" dirty="0">
                  <a:ln w="25400" cap="rnd">
                    <a:noFill/>
                    <a:prstDash val="lgDash"/>
                  </a:ln>
                  <a:solidFill>
                    <a:schemeClr val="tx1">
                      <a:lumMod val="65000"/>
                      <a:lumOff val="35000"/>
                    </a:schemeClr>
                  </a:solidFill>
                  <a:cs typeface="+mn-ea"/>
                  <a:sym typeface="+mn-lt"/>
                </a:rPr>
                <a:t> </a:t>
              </a:r>
              <a:r>
                <a:rPr lang="en-US" altLang="zh-CN" sz="3600" b="1" spc="300" dirty="0">
                  <a:ln w="25400" cap="rnd">
                    <a:noFill/>
                    <a:prstDash val="lgDash"/>
                  </a:ln>
                  <a:solidFill>
                    <a:schemeClr val="tx1">
                      <a:lumMod val="65000"/>
                      <a:lumOff val="35000"/>
                    </a:schemeClr>
                  </a:solidFill>
                  <a:cs typeface="+mn-ea"/>
                  <a:sym typeface="+mn-lt"/>
                </a:rPr>
                <a:t>paper</a:t>
              </a:r>
              <a:endParaRPr lang="zh-CN" altLang="en-US" sz="3600" b="1" spc="300" dirty="0">
                <a:ln w="25400" cap="rnd">
                  <a:noFill/>
                  <a:prstDash val="lgDash"/>
                </a:ln>
                <a:solidFill>
                  <a:schemeClr val="tx1">
                    <a:lumMod val="65000"/>
                    <a:lumOff val="35000"/>
                  </a:schemeClr>
                </a:solidFill>
                <a:cs typeface="+mn-ea"/>
                <a:sym typeface="+mn-lt"/>
              </a:endParaRPr>
            </a:p>
          </p:txBody>
        </p:sp>
        <p:sp>
          <p:nvSpPr>
            <p:cNvPr id="8" name="文本框 7"/>
            <p:cNvSpPr txBox="1"/>
            <p:nvPr/>
          </p:nvSpPr>
          <p:spPr>
            <a:xfrm>
              <a:off x="7250911" y="1226147"/>
              <a:ext cx="3150378" cy="1200329"/>
            </a:xfrm>
            <a:prstGeom prst="rect">
              <a:avLst/>
            </a:prstGeom>
            <a:noFill/>
          </p:spPr>
          <p:txBody>
            <a:bodyPr wrap="square" rtlCol="0">
              <a:spAutoFit/>
            </a:bodyPr>
            <a:lstStyle/>
            <a:p>
              <a:r>
                <a:rPr lang="en-US" altLang="zh-CN" sz="3600" b="1" spc="300" dirty="0">
                  <a:ln w="25400" cap="rnd">
                    <a:noFill/>
                    <a:prstDash val="lgDash"/>
                  </a:ln>
                  <a:solidFill>
                    <a:srgbClr val="BF6161"/>
                  </a:solidFill>
                  <a:cs typeface="+mn-ea"/>
                  <a:sym typeface="+mn-lt"/>
                </a:rPr>
                <a:t>Dialogue</a:t>
              </a:r>
              <a:r>
                <a:rPr lang="zh-CN" altLang="en-US" sz="3600" b="1" spc="300" dirty="0">
                  <a:ln w="25400" cap="rnd">
                    <a:noFill/>
                    <a:prstDash val="lgDash"/>
                  </a:ln>
                  <a:solidFill>
                    <a:srgbClr val="BF6161"/>
                  </a:solidFill>
                  <a:cs typeface="+mn-ea"/>
                  <a:sym typeface="+mn-lt"/>
                </a:rPr>
                <a:t> </a:t>
              </a:r>
              <a:r>
                <a:rPr lang="en-US" altLang="zh-CN" sz="3600" b="1" spc="300" dirty="0">
                  <a:ln w="25400" cap="rnd">
                    <a:noFill/>
                    <a:prstDash val="lgDash"/>
                  </a:ln>
                  <a:solidFill>
                    <a:srgbClr val="BF6161"/>
                  </a:solidFill>
                  <a:cs typeface="+mn-ea"/>
                  <a:sym typeface="+mn-lt"/>
                </a:rPr>
                <a:t>Partners</a:t>
              </a:r>
              <a:r>
                <a:rPr lang="zh-CN" altLang="en-US" sz="3600" b="1" spc="300" dirty="0">
                  <a:ln w="25400" cap="rnd">
                    <a:noFill/>
                    <a:prstDash val="lgDash"/>
                  </a:ln>
                  <a:solidFill>
                    <a:srgbClr val="BF6161"/>
                  </a:solidFill>
                  <a:cs typeface="+mn-ea"/>
                  <a:sym typeface="+mn-lt"/>
                </a:rPr>
                <a:t> </a:t>
              </a:r>
              <a:r>
                <a:rPr lang="en-US" altLang="zh-CN" sz="3600" b="1" spc="300" dirty="0">
                  <a:ln w="25400" cap="rnd">
                    <a:noFill/>
                    <a:prstDash val="lgDash"/>
                  </a:ln>
                  <a:solidFill>
                    <a:srgbClr val="BF6161"/>
                  </a:solidFill>
                  <a:cs typeface="+mn-ea"/>
                  <a:sym typeface="+mn-lt"/>
                </a:rPr>
                <a:t>of</a:t>
              </a:r>
              <a:r>
                <a:rPr lang="zh-CN" altLang="en-US" sz="3600" b="1" spc="300" dirty="0">
                  <a:ln w="25400" cap="rnd">
                    <a:noFill/>
                    <a:prstDash val="lgDash"/>
                  </a:ln>
                  <a:solidFill>
                    <a:srgbClr val="BF6161"/>
                  </a:solidFill>
                  <a:cs typeface="+mn-ea"/>
                  <a:sym typeface="+mn-lt"/>
                </a:rPr>
                <a:t> </a:t>
              </a:r>
              <a:r>
                <a:rPr lang="en-US" altLang="zh-CN" sz="3600" b="1" spc="300" dirty="0">
                  <a:ln w="25400" cap="rnd">
                    <a:noFill/>
                    <a:prstDash val="lgDash"/>
                  </a:ln>
                  <a:solidFill>
                    <a:srgbClr val="BF6161"/>
                  </a:solidFill>
                  <a:cs typeface="+mn-ea"/>
                  <a:sym typeface="+mn-lt"/>
                </a:rPr>
                <a:t>this</a:t>
              </a:r>
              <a:r>
                <a:rPr lang="zh-CN" altLang="en-US" sz="3600" b="1" spc="300" dirty="0">
                  <a:ln w="25400" cap="rnd">
                    <a:noFill/>
                    <a:prstDash val="lgDash"/>
                  </a:ln>
                  <a:solidFill>
                    <a:srgbClr val="BF6161"/>
                  </a:solidFill>
                  <a:cs typeface="+mn-ea"/>
                  <a:sym typeface="+mn-lt"/>
                </a:rPr>
                <a:t> </a:t>
              </a:r>
              <a:r>
                <a:rPr lang="en-US" altLang="zh-CN" sz="3600" b="1" spc="300" dirty="0">
                  <a:ln w="25400" cap="rnd">
                    <a:noFill/>
                    <a:prstDash val="lgDash"/>
                  </a:ln>
                  <a:solidFill>
                    <a:srgbClr val="BF6161"/>
                  </a:solidFill>
                  <a:cs typeface="+mn-ea"/>
                  <a:sym typeface="+mn-lt"/>
                </a:rPr>
                <a:t>paper</a:t>
              </a:r>
              <a:endParaRPr lang="zh-CN" altLang="en-US" sz="3600" b="1" spc="300" dirty="0">
                <a:ln w="25400" cap="rnd">
                  <a:noFill/>
                  <a:prstDash val="lgDash"/>
                </a:ln>
                <a:solidFill>
                  <a:srgbClr val="BF6161"/>
                </a:solidFill>
                <a:cs typeface="+mn-ea"/>
                <a:sym typeface="+mn-lt"/>
              </a:endParaRPr>
            </a:p>
          </p:txBody>
        </p:sp>
      </p:grpSp>
      <p:sp>
        <p:nvSpPr>
          <p:cNvPr id="14" name="任意多边形: 形状 13"/>
          <p:cNvSpPr/>
          <p:nvPr/>
        </p:nvSpPr>
        <p:spPr>
          <a:xfrm rot="16200000">
            <a:off x="5525538" y="5369769"/>
            <a:ext cx="2463246" cy="450379"/>
          </a:xfrm>
          <a:custGeom>
            <a:avLst/>
            <a:gdLst>
              <a:gd name="connsiteX0" fmla="*/ 0 w 1518730"/>
              <a:gd name="connsiteY0" fmla="*/ 0 h 314220"/>
              <a:gd name="connsiteX1" fmla="*/ 1518730 w 1518730"/>
              <a:gd name="connsiteY1" fmla="*/ 0 h 314220"/>
              <a:gd name="connsiteX2" fmla="*/ 1518730 w 1518730"/>
              <a:gd name="connsiteY2" fmla="*/ 314220 h 314220"/>
              <a:gd name="connsiteX3" fmla="*/ 0 w 1518730"/>
              <a:gd name="connsiteY3" fmla="*/ 314220 h 314220"/>
              <a:gd name="connsiteX4" fmla="*/ 0 w 1518730"/>
              <a:gd name="connsiteY4" fmla="*/ 0 h 31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730" h="314220">
                <a:moveTo>
                  <a:pt x="0" y="0"/>
                </a:moveTo>
                <a:lnTo>
                  <a:pt x="1518730" y="0"/>
                </a:lnTo>
                <a:lnTo>
                  <a:pt x="1518730" y="314220"/>
                </a:lnTo>
                <a:lnTo>
                  <a:pt x="0" y="3142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r" defTabSz="844550">
              <a:lnSpc>
                <a:spcPct val="90000"/>
              </a:lnSpc>
              <a:spcBef>
                <a:spcPct val="0"/>
              </a:spcBef>
              <a:spcAft>
                <a:spcPct val="35000"/>
              </a:spcAft>
              <a:buNone/>
            </a:pPr>
            <a:endParaRPr lang="zh-CN" altLang="en-US" sz="1900" kern="1200">
              <a:cs typeface="+mn-ea"/>
              <a:sym typeface="+mn-lt"/>
            </a:endParaRPr>
          </a:p>
        </p:txBody>
      </p:sp>
      <p:sp>
        <p:nvSpPr>
          <p:cNvPr id="15" name="任意多边形: 形状 14"/>
          <p:cNvSpPr/>
          <p:nvPr/>
        </p:nvSpPr>
        <p:spPr>
          <a:xfrm>
            <a:off x="7057412" y="3429000"/>
            <a:ext cx="1501262" cy="3397581"/>
          </a:xfrm>
          <a:custGeom>
            <a:avLst/>
            <a:gdLst>
              <a:gd name="connsiteX0" fmla="*/ 0 w 1047400"/>
              <a:gd name="connsiteY0" fmla="*/ 0 h 2094800"/>
              <a:gd name="connsiteX1" fmla="*/ 1047400 w 1047400"/>
              <a:gd name="connsiteY1" fmla="*/ 0 h 2094800"/>
              <a:gd name="connsiteX2" fmla="*/ 1047400 w 1047400"/>
              <a:gd name="connsiteY2" fmla="*/ 2094800 h 2094800"/>
              <a:gd name="connsiteX3" fmla="*/ 0 w 1047400"/>
              <a:gd name="connsiteY3" fmla="*/ 2094800 h 2094800"/>
              <a:gd name="connsiteX4" fmla="*/ 0 w 1047400"/>
              <a:gd name="connsiteY4" fmla="*/ 0 h 209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400" h="2094800">
                <a:moveTo>
                  <a:pt x="0" y="0"/>
                </a:moveTo>
                <a:lnTo>
                  <a:pt x="1047400" y="0"/>
                </a:lnTo>
                <a:lnTo>
                  <a:pt x="1047400" y="2094800"/>
                </a:lnTo>
                <a:lnTo>
                  <a:pt x="0" y="209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555750">
              <a:lnSpc>
                <a:spcPct val="90000"/>
              </a:lnSpc>
              <a:spcBef>
                <a:spcPct val="0"/>
              </a:spcBef>
              <a:spcAft>
                <a:spcPct val="35000"/>
              </a:spcAft>
              <a:buNone/>
            </a:pPr>
            <a:endParaRPr lang="zh-CN" altLang="en-US" sz="3500" kern="1200">
              <a:cs typeface="+mn-ea"/>
              <a:sym typeface="+mn-lt"/>
            </a:endParaRPr>
          </a:p>
        </p:txBody>
      </p:sp>
      <p:sp>
        <p:nvSpPr>
          <p:cNvPr id="18" name="任意多边形: 形状 17"/>
          <p:cNvSpPr/>
          <p:nvPr/>
        </p:nvSpPr>
        <p:spPr>
          <a:xfrm rot="16200000">
            <a:off x="7697992" y="5369769"/>
            <a:ext cx="2463246" cy="450379"/>
          </a:xfrm>
          <a:custGeom>
            <a:avLst/>
            <a:gdLst>
              <a:gd name="connsiteX0" fmla="*/ 0 w 1518730"/>
              <a:gd name="connsiteY0" fmla="*/ 0 h 314220"/>
              <a:gd name="connsiteX1" fmla="*/ 1518730 w 1518730"/>
              <a:gd name="connsiteY1" fmla="*/ 0 h 314220"/>
              <a:gd name="connsiteX2" fmla="*/ 1518730 w 1518730"/>
              <a:gd name="connsiteY2" fmla="*/ 314220 h 314220"/>
              <a:gd name="connsiteX3" fmla="*/ 0 w 1518730"/>
              <a:gd name="connsiteY3" fmla="*/ 314220 h 314220"/>
              <a:gd name="connsiteX4" fmla="*/ 0 w 1518730"/>
              <a:gd name="connsiteY4" fmla="*/ 0 h 31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730" h="314220">
                <a:moveTo>
                  <a:pt x="0" y="0"/>
                </a:moveTo>
                <a:lnTo>
                  <a:pt x="1518730" y="0"/>
                </a:lnTo>
                <a:lnTo>
                  <a:pt x="1518730" y="314220"/>
                </a:lnTo>
                <a:lnTo>
                  <a:pt x="0" y="3142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1" numCol="1" spcCol="1270" anchor="b" anchorCtr="0">
            <a:noAutofit/>
          </a:bodyPr>
          <a:lstStyle/>
          <a:p>
            <a:pPr marL="0" lvl="0" indent="0" algn="r" defTabSz="844550">
              <a:lnSpc>
                <a:spcPct val="90000"/>
              </a:lnSpc>
              <a:spcBef>
                <a:spcPct val="0"/>
              </a:spcBef>
              <a:spcAft>
                <a:spcPct val="35000"/>
              </a:spcAft>
              <a:buNone/>
            </a:pPr>
            <a:endParaRPr lang="zh-CN" altLang="en-US" sz="1900" kern="1200">
              <a:cs typeface="+mn-ea"/>
              <a:sym typeface="+mn-lt"/>
            </a:endParaRPr>
          </a:p>
        </p:txBody>
      </p:sp>
      <p:sp>
        <p:nvSpPr>
          <p:cNvPr id="19" name="任意多边形: 形状 18"/>
          <p:cNvSpPr/>
          <p:nvPr/>
        </p:nvSpPr>
        <p:spPr>
          <a:xfrm>
            <a:off x="9229868" y="3429000"/>
            <a:ext cx="1501262" cy="3397581"/>
          </a:xfrm>
          <a:custGeom>
            <a:avLst/>
            <a:gdLst>
              <a:gd name="connsiteX0" fmla="*/ 0 w 1047400"/>
              <a:gd name="connsiteY0" fmla="*/ 0 h 2094800"/>
              <a:gd name="connsiteX1" fmla="*/ 1047400 w 1047400"/>
              <a:gd name="connsiteY1" fmla="*/ 0 h 2094800"/>
              <a:gd name="connsiteX2" fmla="*/ 1047400 w 1047400"/>
              <a:gd name="connsiteY2" fmla="*/ 2094800 h 2094800"/>
              <a:gd name="connsiteX3" fmla="*/ 0 w 1047400"/>
              <a:gd name="connsiteY3" fmla="*/ 2094800 h 2094800"/>
              <a:gd name="connsiteX4" fmla="*/ 0 w 1047400"/>
              <a:gd name="connsiteY4" fmla="*/ 0 h 209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400" h="2094800">
                <a:moveTo>
                  <a:pt x="0" y="0"/>
                </a:moveTo>
                <a:lnTo>
                  <a:pt x="1047400" y="0"/>
                </a:lnTo>
                <a:lnTo>
                  <a:pt x="1047400" y="2094800"/>
                </a:lnTo>
                <a:lnTo>
                  <a:pt x="0" y="209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555750">
              <a:lnSpc>
                <a:spcPct val="90000"/>
              </a:lnSpc>
              <a:spcBef>
                <a:spcPct val="0"/>
              </a:spcBef>
              <a:spcAft>
                <a:spcPct val="35000"/>
              </a:spcAft>
              <a:buNone/>
            </a:pPr>
            <a:endParaRPr lang="zh-CN" altLang="en-US" sz="3500" kern="1200">
              <a:cs typeface="+mn-ea"/>
              <a:sym typeface="+mn-lt"/>
            </a:endParaRPr>
          </a:p>
        </p:txBody>
      </p:sp>
      <p:sp>
        <p:nvSpPr>
          <p:cNvPr id="22" name="任意多边形: 形状 21"/>
          <p:cNvSpPr/>
          <p:nvPr/>
        </p:nvSpPr>
        <p:spPr>
          <a:xfrm rot="16200000">
            <a:off x="9870449" y="5369769"/>
            <a:ext cx="2463246" cy="450379"/>
          </a:xfrm>
          <a:custGeom>
            <a:avLst/>
            <a:gdLst>
              <a:gd name="connsiteX0" fmla="*/ 0 w 1518730"/>
              <a:gd name="connsiteY0" fmla="*/ 0 h 314220"/>
              <a:gd name="connsiteX1" fmla="*/ 1518730 w 1518730"/>
              <a:gd name="connsiteY1" fmla="*/ 0 h 314220"/>
              <a:gd name="connsiteX2" fmla="*/ 1518730 w 1518730"/>
              <a:gd name="connsiteY2" fmla="*/ 314220 h 314220"/>
              <a:gd name="connsiteX3" fmla="*/ 0 w 1518730"/>
              <a:gd name="connsiteY3" fmla="*/ 314220 h 314220"/>
              <a:gd name="connsiteX4" fmla="*/ 0 w 1518730"/>
              <a:gd name="connsiteY4" fmla="*/ 0 h 31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730" h="314220">
                <a:moveTo>
                  <a:pt x="0" y="0"/>
                </a:moveTo>
                <a:lnTo>
                  <a:pt x="1518730" y="0"/>
                </a:lnTo>
                <a:lnTo>
                  <a:pt x="1518730" y="314220"/>
                </a:lnTo>
                <a:lnTo>
                  <a:pt x="0" y="3142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r" defTabSz="844550">
              <a:lnSpc>
                <a:spcPct val="90000"/>
              </a:lnSpc>
              <a:spcBef>
                <a:spcPct val="0"/>
              </a:spcBef>
              <a:spcAft>
                <a:spcPct val="35000"/>
              </a:spcAft>
              <a:buNone/>
            </a:pPr>
            <a:endParaRPr lang="zh-CN" altLang="en-US" sz="1900" kern="1200">
              <a:cs typeface="+mn-ea"/>
              <a:sym typeface="+mn-lt"/>
            </a:endParaRPr>
          </a:p>
        </p:txBody>
      </p:sp>
      <p:sp>
        <p:nvSpPr>
          <p:cNvPr id="23" name="任意多边形: 形状 22"/>
          <p:cNvSpPr/>
          <p:nvPr/>
        </p:nvSpPr>
        <p:spPr>
          <a:xfrm>
            <a:off x="11402325" y="3429000"/>
            <a:ext cx="1501262" cy="3397581"/>
          </a:xfrm>
          <a:custGeom>
            <a:avLst/>
            <a:gdLst>
              <a:gd name="connsiteX0" fmla="*/ 0 w 1047400"/>
              <a:gd name="connsiteY0" fmla="*/ 0 h 2094800"/>
              <a:gd name="connsiteX1" fmla="*/ 1047400 w 1047400"/>
              <a:gd name="connsiteY1" fmla="*/ 0 h 2094800"/>
              <a:gd name="connsiteX2" fmla="*/ 1047400 w 1047400"/>
              <a:gd name="connsiteY2" fmla="*/ 2094800 h 2094800"/>
              <a:gd name="connsiteX3" fmla="*/ 0 w 1047400"/>
              <a:gd name="connsiteY3" fmla="*/ 2094800 h 2094800"/>
              <a:gd name="connsiteX4" fmla="*/ 0 w 1047400"/>
              <a:gd name="connsiteY4" fmla="*/ 0 h 209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400" h="2094800">
                <a:moveTo>
                  <a:pt x="0" y="0"/>
                </a:moveTo>
                <a:lnTo>
                  <a:pt x="1047400" y="0"/>
                </a:lnTo>
                <a:lnTo>
                  <a:pt x="1047400" y="2094800"/>
                </a:lnTo>
                <a:lnTo>
                  <a:pt x="0" y="209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555750">
              <a:lnSpc>
                <a:spcPct val="90000"/>
              </a:lnSpc>
              <a:spcBef>
                <a:spcPct val="0"/>
              </a:spcBef>
              <a:spcAft>
                <a:spcPct val="35000"/>
              </a:spcAft>
              <a:buNone/>
            </a:pPr>
            <a:endParaRPr lang="zh-CN" altLang="en-US" sz="3500" kern="1200">
              <a:cs typeface="+mn-ea"/>
              <a:sym typeface="+mn-lt"/>
            </a:endParaRPr>
          </a:p>
        </p:txBody>
      </p:sp>
      <p:sp>
        <p:nvSpPr>
          <p:cNvPr id="41" name="任意多边形: 形状 40"/>
          <p:cNvSpPr/>
          <p:nvPr/>
        </p:nvSpPr>
        <p:spPr>
          <a:xfrm rot="16200000">
            <a:off x="2803033" y="5761262"/>
            <a:ext cx="2386277" cy="493712"/>
          </a:xfrm>
          <a:custGeom>
            <a:avLst/>
            <a:gdLst>
              <a:gd name="connsiteX0" fmla="*/ 0 w 2386277"/>
              <a:gd name="connsiteY0" fmla="*/ 0 h 493712"/>
              <a:gd name="connsiteX1" fmla="*/ 2386277 w 2386277"/>
              <a:gd name="connsiteY1" fmla="*/ 0 h 493712"/>
              <a:gd name="connsiteX2" fmla="*/ 2386277 w 2386277"/>
              <a:gd name="connsiteY2" fmla="*/ 493712 h 493712"/>
              <a:gd name="connsiteX3" fmla="*/ 0 w 2386277"/>
              <a:gd name="connsiteY3" fmla="*/ 493712 h 493712"/>
              <a:gd name="connsiteX4" fmla="*/ 0 w 2386277"/>
              <a:gd name="connsiteY4" fmla="*/ 0 h 49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277" h="493712">
                <a:moveTo>
                  <a:pt x="0" y="0"/>
                </a:moveTo>
                <a:lnTo>
                  <a:pt x="2386277" y="0"/>
                </a:lnTo>
                <a:lnTo>
                  <a:pt x="2386277" y="493712"/>
                </a:lnTo>
                <a:lnTo>
                  <a:pt x="0" y="4937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0" bIns="-1" numCol="1" spcCol="1270" anchor="b" anchorCtr="0">
            <a:noAutofit/>
          </a:bodyPr>
          <a:lstStyle/>
          <a:p>
            <a:pPr marL="0" lvl="0" indent="0" algn="r" defTabSz="1377950">
              <a:lnSpc>
                <a:spcPct val="90000"/>
              </a:lnSpc>
              <a:spcBef>
                <a:spcPct val="0"/>
              </a:spcBef>
              <a:spcAft>
                <a:spcPct val="35000"/>
              </a:spcAft>
              <a:buNone/>
            </a:pPr>
            <a:endParaRPr lang="zh-CN" altLang="en-US" sz="3100" kern="1200">
              <a:cs typeface="+mn-ea"/>
              <a:sym typeface="+mn-lt"/>
            </a:endParaRPr>
          </a:p>
        </p:txBody>
      </p:sp>
      <p:sp>
        <p:nvSpPr>
          <p:cNvPr id="42" name="任意多边形: 形状 41"/>
          <p:cNvSpPr/>
          <p:nvPr/>
        </p:nvSpPr>
        <p:spPr>
          <a:xfrm>
            <a:off x="4325312" y="3909840"/>
            <a:ext cx="1645708" cy="3291416"/>
          </a:xfrm>
          <a:custGeom>
            <a:avLst/>
            <a:gdLst>
              <a:gd name="connsiteX0" fmla="*/ 0 w 1645708"/>
              <a:gd name="connsiteY0" fmla="*/ 0 h 3291416"/>
              <a:gd name="connsiteX1" fmla="*/ 1645708 w 1645708"/>
              <a:gd name="connsiteY1" fmla="*/ 0 h 3291416"/>
              <a:gd name="connsiteX2" fmla="*/ 1645708 w 1645708"/>
              <a:gd name="connsiteY2" fmla="*/ 3291416 h 3291416"/>
              <a:gd name="connsiteX3" fmla="*/ 0 w 1645708"/>
              <a:gd name="connsiteY3" fmla="*/ 3291416 h 3291416"/>
              <a:gd name="connsiteX4" fmla="*/ 0 w 1645708"/>
              <a:gd name="connsiteY4" fmla="*/ 0 h 32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708" h="3291416">
                <a:moveTo>
                  <a:pt x="0" y="0"/>
                </a:moveTo>
                <a:lnTo>
                  <a:pt x="1645708" y="0"/>
                </a:lnTo>
                <a:lnTo>
                  <a:pt x="1645708" y="3291416"/>
                </a:lnTo>
                <a:lnTo>
                  <a:pt x="0" y="329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endParaRPr lang="zh-CN" altLang="en-US" sz="3600" kern="1200">
              <a:cs typeface="+mn-ea"/>
              <a:sym typeface="+mn-lt"/>
            </a:endParaRPr>
          </a:p>
        </p:txBody>
      </p:sp>
      <p:sp>
        <p:nvSpPr>
          <p:cNvPr id="45" name="任意多边形: 形状 44"/>
          <p:cNvSpPr/>
          <p:nvPr/>
        </p:nvSpPr>
        <p:spPr>
          <a:xfrm rot="16200000">
            <a:off x="5234566" y="5761262"/>
            <a:ext cx="2386277" cy="493712"/>
          </a:xfrm>
          <a:custGeom>
            <a:avLst/>
            <a:gdLst>
              <a:gd name="connsiteX0" fmla="*/ 0 w 2386277"/>
              <a:gd name="connsiteY0" fmla="*/ 0 h 493712"/>
              <a:gd name="connsiteX1" fmla="*/ 2386277 w 2386277"/>
              <a:gd name="connsiteY1" fmla="*/ 0 h 493712"/>
              <a:gd name="connsiteX2" fmla="*/ 2386277 w 2386277"/>
              <a:gd name="connsiteY2" fmla="*/ 493712 h 493712"/>
              <a:gd name="connsiteX3" fmla="*/ 0 w 2386277"/>
              <a:gd name="connsiteY3" fmla="*/ 493712 h 493712"/>
              <a:gd name="connsiteX4" fmla="*/ 0 w 2386277"/>
              <a:gd name="connsiteY4" fmla="*/ 0 h 49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277" h="493712">
                <a:moveTo>
                  <a:pt x="0" y="0"/>
                </a:moveTo>
                <a:lnTo>
                  <a:pt x="2386277" y="0"/>
                </a:lnTo>
                <a:lnTo>
                  <a:pt x="2386277" y="493712"/>
                </a:lnTo>
                <a:lnTo>
                  <a:pt x="0" y="4937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0" bIns="-1" numCol="1" spcCol="1270" anchor="b" anchorCtr="0">
            <a:noAutofit/>
          </a:bodyPr>
          <a:lstStyle/>
          <a:p>
            <a:pPr marL="0" lvl="0" indent="0" algn="r" defTabSz="1377950">
              <a:lnSpc>
                <a:spcPct val="90000"/>
              </a:lnSpc>
              <a:spcBef>
                <a:spcPct val="0"/>
              </a:spcBef>
              <a:spcAft>
                <a:spcPct val="35000"/>
              </a:spcAft>
              <a:buNone/>
            </a:pPr>
            <a:endParaRPr lang="zh-CN" altLang="en-US" sz="3100" kern="1200">
              <a:cs typeface="+mn-ea"/>
              <a:sym typeface="+mn-lt"/>
            </a:endParaRPr>
          </a:p>
        </p:txBody>
      </p:sp>
      <p:sp>
        <p:nvSpPr>
          <p:cNvPr id="46" name="任意多边形: 形状 45"/>
          <p:cNvSpPr/>
          <p:nvPr/>
        </p:nvSpPr>
        <p:spPr>
          <a:xfrm>
            <a:off x="6756846" y="3909840"/>
            <a:ext cx="1645708" cy="3291416"/>
          </a:xfrm>
          <a:custGeom>
            <a:avLst/>
            <a:gdLst>
              <a:gd name="connsiteX0" fmla="*/ 0 w 1645708"/>
              <a:gd name="connsiteY0" fmla="*/ 0 h 3291416"/>
              <a:gd name="connsiteX1" fmla="*/ 1645708 w 1645708"/>
              <a:gd name="connsiteY1" fmla="*/ 0 h 3291416"/>
              <a:gd name="connsiteX2" fmla="*/ 1645708 w 1645708"/>
              <a:gd name="connsiteY2" fmla="*/ 3291416 h 3291416"/>
              <a:gd name="connsiteX3" fmla="*/ 0 w 1645708"/>
              <a:gd name="connsiteY3" fmla="*/ 3291416 h 3291416"/>
              <a:gd name="connsiteX4" fmla="*/ 0 w 1645708"/>
              <a:gd name="connsiteY4" fmla="*/ 0 h 32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708" h="3291416">
                <a:moveTo>
                  <a:pt x="0" y="0"/>
                </a:moveTo>
                <a:lnTo>
                  <a:pt x="1645708" y="0"/>
                </a:lnTo>
                <a:lnTo>
                  <a:pt x="1645708" y="3291416"/>
                </a:lnTo>
                <a:lnTo>
                  <a:pt x="0" y="329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endParaRPr lang="zh-CN" altLang="en-US" sz="3600" kern="1200">
              <a:cs typeface="+mn-ea"/>
              <a:sym typeface="+mn-lt"/>
            </a:endParaRPr>
          </a:p>
        </p:txBody>
      </p:sp>
      <p:sp>
        <p:nvSpPr>
          <p:cNvPr id="49" name="任意多边形: 形状 48"/>
          <p:cNvSpPr/>
          <p:nvPr/>
        </p:nvSpPr>
        <p:spPr>
          <a:xfrm rot="16200000">
            <a:off x="7666100" y="5761262"/>
            <a:ext cx="2386277" cy="493712"/>
          </a:xfrm>
          <a:custGeom>
            <a:avLst/>
            <a:gdLst>
              <a:gd name="connsiteX0" fmla="*/ 0 w 2386277"/>
              <a:gd name="connsiteY0" fmla="*/ 0 h 493712"/>
              <a:gd name="connsiteX1" fmla="*/ 2386277 w 2386277"/>
              <a:gd name="connsiteY1" fmla="*/ 0 h 493712"/>
              <a:gd name="connsiteX2" fmla="*/ 2386277 w 2386277"/>
              <a:gd name="connsiteY2" fmla="*/ 493712 h 493712"/>
              <a:gd name="connsiteX3" fmla="*/ 0 w 2386277"/>
              <a:gd name="connsiteY3" fmla="*/ 493712 h 493712"/>
              <a:gd name="connsiteX4" fmla="*/ 0 w 2386277"/>
              <a:gd name="connsiteY4" fmla="*/ 0 h 49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277" h="493712">
                <a:moveTo>
                  <a:pt x="0" y="0"/>
                </a:moveTo>
                <a:lnTo>
                  <a:pt x="2386277" y="0"/>
                </a:lnTo>
                <a:lnTo>
                  <a:pt x="2386277" y="493712"/>
                </a:lnTo>
                <a:lnTo>
                  <a:pt x="0" y="4937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0" bIns="-1" numCol="1" spcCol="1270" anchor="b" anchorCtr="0">
            <a:noAutofit/>
          </a:bodyPr>
          <a:lstStyle/>
          <a:p>
            <a:pPr marL="0" lvl="0" indent="0" algn="r" defTabSz="1377950">
              <a:lnSpc>
                <a:spcPct val="90000"/>
              </a:lnSpc>
              <a:spcBef>
                <a:spcPct val="0"/>
              </a:spcBef>
              <a:spcAft>
                <a:spcPct val="35000"/>
              </a:spcAft>
              <a:buNone/>
            </a:pPr>
            <a:endParaRPr lang="zh-CN" altLang="en-US" sz="3100" kern="1200">
              <a:cs typeface="+mn-ea"/>
              <a:sym typeface="+mn-lt"/>
            </a:endParaRPr>
          </a:p>
        </p:txBody>
      </p:sp>
      <p:sp>
        <p:nvSpPr>
          <p:cNvPr id="50" name="任意多边形: 形状 49"/>
          <p:cNvSpPr/>
          <p:nvPr/>
        </p:nvSpPr>
        <p:spPr>
          <a:xfrm>
            <a:off x="9188380" y="3909840"/>
            <a:ext cx="1645708" cy="3291416"/>
          </a:xfrm>
          <a:custGeom>
            <a:avLst/>
            <a:gdLst>
              <a:gd name="connsiteX0" fmla="*/ 0 w 1645708"/>
              <a:gd name="connsiteY0" fmla="*/ 0 h 3291416"/>
              <a:gd name="connsiteX1" fmla="*/ 1645708 w 1645708"/>
              <a:gd name="connsiteY1" fmla="*/ 0 h 3291416"/>
              <a:gd name="connsiteX2" fmla="*/ 1645708 w 1645708"/>
              <a:gd name="connsiteY2" fmla="*/ 3291416 h 3291416"/>
              <a:gd name="connsiteX3" fmla="*/ 0 w 1645708"/>
              <a:gd name="connsiteY3" fmla="*/ 3291416 h 3291416"/>
              <a:gd name="connsiteX4" fmla="*/ 0 w 1645708"/>
              <a:gd name="connsiteY4" fmla="*/ 0 h 32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708" h="3291416">
                <a:moveTo>
                  <a:pt x="0" y="0"/>
                </a:moveTo>
                <a:lnTo>
                  <a:pt x="1645708" y="0"/>
                </a:lnTo>
                <a:lnTo>
                  <a:pt x="1645708" y="3291416"/>
                </a:lnTo>
                <a:lnTo>
                  <a:pt x="0" y="329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endParaRPr lang="zh-CN" altLang="en-US" sz="3600" kern="1200">
              <a:cs typeface="+mn-ea"/>
              <a:sym typeface="+mn-lt"/>
            </a:endParaRPr>
          </a:p>
        </p:txBody>
      </p:sp>
      <p:sp>
        <p:nvSpPr>
          <p:cNvPr id="53" name="任意多边形: 形状 52"/>
          <p:cNvSpPr/>
          <p:nvPr/>
        </p:nvSpPr>
        <p:spPr>
          <a:xfrm rot="16200000">
            <a:off x="10097634" y="5761262"/>
            <a:ext cx="2386277" cy="493712"/>
          </a:xfrm>
          <a:custGeom>
            <a:avLst/>
            <a:gdLst>
              <a:gd name="connsiteX0" fmla="*/ 0 w 2386277"/>
              <a:gd name="connsiteY0" fmla="*/ 0 h 493712"/>
              <a:gd name="connsiteX1" fmla="*/ 2386277 w 2386277"/>
              <a:gd name="connsiteY1" fmla="*/ 0 h 493712"/>
              <a:gd name="connsiteX2" fmla="*/ 2386277 w 2386277"/>
              <a:gd name="connsiteY2" fmla="*/ 493712 h 493712"/>
              <a:gd name="connsiteX3" fmla="*/ 0 w 2386277"/>
              <a:gd name="connsiteY3" fmla="*/ 493712 h 493712"/>
              <a:gd name="connsiteX4" fmla="*/ 0 w 2386277"/>
              <a:gd name="connsiteY4" fmla="*/ 0 h 49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277" h="493712">
                <a:moveTo>
                  <a:pt x="0" y="0"/>
                </a:moveTo>
                <a:lnTo>
                  <a:pt x="2386277" y="0"/>
                </a:lnTo>
                <a:lnTo>
                  <a:pt x="2386277" y="493712"/>
                </a:lnTo>
                <a:lnTo>
                  <a:pt x="0" y="4937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0" bIns="-1" numCol="1" spcCol="1270" anchor="b" anchorCtr="0">
            <a:noAutofit/>
          </a:bodyPr>
          <a:lstStyle/>
          <a:p>
            <a:pPr marL="0" lvl="0" indent="0" algn="r" defTabSz="1377950">
              <a:lnSpc>
                <a:spcPct val="90000"/>
              </a:lnSpc>
              <a:spcBef>
                <a:spcPct val="0"/>
              </a:spcBef>
              <a:spcAft>
                <a:spcPct val="35000"/>
              </a:spcAft>
              <a:buNone/>
            </a:pPr>
            <a:endParaRPr lang="zh-CN" altLang="en-US" sz="3100" kern="1200">
              <a:cs typeface="+mn-ea"/>
              <a:sym typeface="+mn-lt"/>
            </a:endParaRPr>
          </a:p>
        </p:txBody>
      </p:sp>
      <p:grpSp>
        <p:nvGrpSpPr>
          <p:cNvPr id="68" name="组合 67"/>
          <p:cNvGrpSpPr/>
          <p:nvPr/>
        </p:nvGrpSpPr>
        <p:grpSpPr>
          <a:xfrm>
            <a:off x="11718501" y="6420678"/>
            <a:ext cx="411335" cy="397931"/>
            <a:chOff x="11680706" y="6180403"/>
            <a:chExt cx="411335" cy="337303"/>
          </a:xfrm>
        </p:grpSpPr>
        <p:sp>
          <p:nvSpPr>
            <p:cNvPr id="66" name="等腰三角形 65"/>
            <p:cNvSpPr/>
            <p:nvPr/>
          </p:nvSpPr>
          <p:spPr>
            <a:xfrm rot="5400000">
              <a:off x="11793428" y="6206535"/>
              <a:ext cx="324746" cy="272481"/>
            </a:xfrm>
            <a:prstGeom prst="triangle">
              <a:avLst>
                <a:gd name="adj" fmla="val 45427"/>
              </a:avLst>
            </a:prstGeom>
            <a:solidFill>
              <a:srgbClr val="9F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等腰三角形 66"/>
            <p:cNvSpPr/>
            <p:nvPr/>
          </p:nvSpPr>
          <p:spPr>
            <a:xfrm rot="5400000">
              <a:off x="11654574" y="6219093"/>
              <a:ext cx="324745" cy="272481"/>
            </a:xfrm>
            <a:prstGeom prst="triangle">
              <a:avLst>
                <a:gd name="adj" fmla="val 45427"/>
              </a:avLst>
            </a:prstGeom>
            <a:solidFill>
              <a:srgbClr val="9F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矩形: 棱台 4">
            <a:extLst>
              <a:ext uri="{FF2B5EF4-FFF2-40B4-BE49-F238E27FC236}">
                <a16:creationId xmlns:a16="http://schemas.microsoft.com/office/drawing/2014/main" id="{B9771ADE-628E-07AA-08C0-4887F4512F35}"/>
              </a:ext>
            </a:extLst>
          </p:cNvPr>
          <p:cNvSpPr/>
          <p:nvPr/>
        </p:nvSpPr>
        <p:spPr>
          <a:xfrm>
            <a:off x="5765506" y="2513840"/>
            <a:ext cx="6078587" cy="4151169"/>
          </a:xfrm>
          <a:prstGeom prst="bevel">
            <a:avLst/>
          </a:prstGeom>
          <a:noFill/>
          <a:ln w="28575" cmpd="sng">
            <a:solidFill>
              <a:srgbClr val="9F4142">
                <a:alpha val="8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descr="图形用户界面, 文本, 应用程序, 电子邮件&#10;&#10;描述已自动生成">
            <a:extLst>
              <a:ext uri="{FF2B5EF4-FFF2-40B4-BE49-F238E27FC236}">
                <a16:creationId xmlns:a16="http://schemas.microsoft.com/office/drawing/2014/main" id="{FDC1DE2A-2517-3337-FA5E-C888E3D38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569" y="3166735"/>
            <a:ext cx="4907884" cy="2805892"/>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墨迹 11">
                <a:extLst>
                  <a:ext uri="{FF2B5EF4-FFF2-40B4-BE49-F238E27FC236}">
                    <a16:creationId xmlns:a16="http://schemas.microsoft.com/office/drawing/2014/main" id="{BF912CF4-4D19-50FA-2F72-CE285C6E56F3}"/>
                  </a:ext>
                </a:extLst>
              </p14:cNvPr>
              <p14:cNvContentPartPr/>
              <p14:nvPr/>
            </p14:nvContentPartPr>
            <p14:xfrm>
              <a:off x="1535295" y="2275068"/>
              <a:ext cx="784800" cy="20160"/>
            </p14:xfrm>
          </p:contentPart>
        </mc:Choice>
        <mc:Fallback xmlns="">
          <p:pic>
            <p:nvPicPr>
              <p:cNvPr id="12" name="墨迹 11">
                <a:extLst>
                  <a:ext uri="{FF2B5EF4-FFF2-40B4-BE49-F238E27FC236}">
                    <a16:creationId xmlns:a16="http://schemas.microsoft.com/office/drawing/2014/main" id="{BF912CF4-4D19-50FA-2F72-CE285C6E56F3}"/>
                  </a:ext>
                </a:extLst>
              </p:cNvPr>
              <p:cNvPicPr/>
              <p:nvPr/>
            </p:nvPicPr>
            <p:blipFill>
              <a:blip r:embed="rId5"/>
              <a:stretch>
                <a:fillRect/>
              </a:stretch>
            </p:blipFill>
            <p:spPr>
              <a:xfrm>
                <a:off x="1481295" y="2167068"/>
                <a:ext cx="892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E2233919-B2CE-59CA-F50B-603A7E71C58C}"/>
                  </a:ext>
                </a:extLst>
              </p14:cNvPr>
              <p14:cNvContentPartPr/>
              <p14:nvPr/>
            </p14:nvContentPartPr>
            <p14:xfrm>
              <a:off x="2460495" y="2288028"/>
              <a:ext cx="623160" cy="14400"/>
            </p14:xfrm>
          </p:contentPart>
        </mc:Choice>
        <mc:Fallback xmlns="">
          <p:pic>
            <p:nvPicPr>
              <p:cNvPr id="13" name="墨迹 12">
                <a:extLst>
                  <a:ext uri="{FF2B5EF4-FFF2-40B4-BE49-F238E27FC236}">
                    <a16:creationId xmlns:a16="http://schemas.microsoft.com/office/drawing/2014/main" id="{E2233919-B2CE-59CA-F50B-603A7E71C58C}"/>
                  </a:ext>
                </a:extLst>
              </p:cNvPr>
              <p:cNvPicPr/>
              <p:nvPr/>
            </p:nvPicPr>
            <p:blipFill>
              <a:blip r:embed="rId7"/>
              <a:stretch>
                <a:fillRect/>
              </a:stretch>
            </p:blipFill>
            <p:spPr>
              <a:xfrm>
                <a:off x="2406855" y="2180028"/>
                <a:ext cx="730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墨迹 15">
                <a:extLst>
                  <a:ext uri="{FF2B5EF4-FFF2-40B4-BE49-F238E27FC236}">
                    <a16:creationId xmlns:a16="http://schemas.microsoft.com/office/drawing/2014/main" id="{8F29EB4E-8B78-EC62-9FD8-BDF26233BE8A}"/>
                  </a:ext>
                </a:extLst>
              </p14:cNvPr>
              <p14:cNvContentPartPr/>
              <p14:nvPr/>
            </p14:nvContentPartPr>
            <p14:xfrm>
              <a:off x="7294935" y="4023228"/>
              <a:ext cx="448560" cy="24840"/>
            </p14:xfrm>
          </p:contentPart>
        </mc:Choice>
        <mc:Fallback xmlns="">
          <p:pic>
            <p:nvPicPr>
              <p:cNvPr id="16" name="墨迹 15">
                <a:extLst>
                  <a:ext uri="{FF2B5EF4-FFF2-40B4-BE49-F238E27FC236}">
                    <a16:creationId xmlns:a16="http://schemas.microsoft.com/office/drawing/2014/main" id="{8F29EB4E-8B78-EC62-9FD8-BDF26233BE8A}"/>
                  </a:ext>
                </a:extLst>
              </p:cNvPr>
              <p:cNvPicPr/>
              <p:nvPr/>
            </p:nvPicPr>
            <p:blipFill>
              <a:blip r:embed="rId9"/>
              <a:stretch>
                <a:fillRect/>
              </a:stretch>
            </p:blipFill>
            <p:spPr>
              <a:xfrm>
                <a:off x="7241295" y="3915588"/>
                <a:ext cx="556200" cy="2404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45" name="矩形 44"/>
          <p:cNvSpPr/>
          <p:nvPr/>
        </p:nvSpPr>
        <p:spPr>
          <a:xfrm rot="2435258">
            <a:off x="1628176" y="812776"/>
            <a:ext cx="830490" cy="3597966"/>
          </a:xfrm>
          <a:prstGeom prst="rect">
            <a:avLst/>
          </a:prstGeom>
          <a:solidFill>
            <a:srgbClr val="E5C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图文框 33"/>
          <p:cNvSpPr/>
          <p:nvPr/>
        </p:nvSpPr>
        <p:spPr>
          <a:xfrm>
            <a:off x="3453903" y="1226371"/>
            <a:ext cx="8174879" cy="4828430"/>
          </a:xfrm>
          <a:prstGeom prst="frame">
            <a:avLst>
              <a:gd name="adj1" fmla="val 1636"/>
            </a:avLst>
          </a:prstGeom>
          <a:solidFill>
            <a:srgbClr val="E5C6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ï$1iḑè"/>
          <p:cNvSpPr/>
          <p:nvPr/>
        </p:nvSpPr>
        <p:spPr>
          <a:xfrm>
            <a:off x="3801000" y="4477860"/>
            <a:ext cx="7719486" cy="0"/>
          </a:xfrm>
          <a:prstGeom prst="line">
            <a:avLst/>
          </a:prstGeom>
          <a:ln w="3175">
            <a:solidFill>
              <a:schemeClr val="bg1">
                <a:lumMod val="75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6" name="iS1îḓè"/>
          <p:cNvSpPr/>
          <p:nvPr/>
        </p:nvSpPr>
        <p:spPr>
          <a:xfrm>
            <a:off x="3801000" y="2807707"/>
            <a:ext cx="7719486" cy="0"/>
          </a:xfrm>
          <a:prstGeom prst="line">
            <a:avLst/>
          </a:prstGeom>
          <a:ln w="3175">
            <a:solidFill>
              <a:schemeClr val="bg1">
                <a:lumMod val="75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dirty="0">
              <a:cs typeface="+mn-ea"/>
              <a:sym typeface="+mn-lt"/>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p:blipFill>
        <p:spPr>
          <a:xfrm>
            <a:off x="1136968" y="1376241"/>
            <a:ext cx="3202270" cy="4487764"/>
          </a:xfrm>
          <a:prstGeom prst="rect">
            <a:avLst/>
          </a:prstGeom>
        </p:spPr>
      </p:pic>
      <p:pic>
        <p:nvPicPr>
          <p:cNvPr id="22" name="图片 21"/>
          <p:cNvPicPr>
            <a:picLocks noChangeAspect="1"/>
          </p:cNvPicPr>
          <p:nvPr/>
        </p:nvPicPr>
        <p:blipFill>
          <a:blip r:embed="rId3" cstate="email"/>
          <a:srcRect/>
          <a:stretch>
            <a:fillRect/>
          </a:stretch>
        </p:blipFill>
        <p:spPr>
          <a:xfrm>
            <a:off x="3800999" y="1365131"/>
            <a:ext cx="1215000" cy="1215000"/>
          </a:xfrm>
          <a:custGeom>
            <a:avLst/>
            <a:gdLst>
              <a:gd name="connsiteX0" fmla="*/ 607500 w 1215000"/>
              <a:gd name="connsiteY0" fmla="*/ 0 h 1215000"/>
              <a:gd name="connsiteX1" fmla="*/ 1215000 w 1215000"/>
              <a:gd name="connsiteY1" fmla="*/ 607500 h 1215000"/>
              <a:gd name="connsiteX2" fmla="*/ 607500 w 1215000"/>
              <a:gd name="connsiteY2" fmla="*/ 1215000 h 1215000"/>
              <a:gd name="connsiteX3" fmla="*/ 0 w 1215000"/>
              <a:gd name="connsiteY3" fmla="*/ 607500 h 1215000"/>
              <a:gd name="connsiteX4" fmla="*/ 607500 w 1215000"/>
              <a:gd name="connsiteY4" fmla="*/ 0 h 12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000" h="1215000">
                <a:moveTo>
                  <a:pt x="607500" y="0"/>
                </a:moveTo>
                <a:cubicBezTo>
                  <a:pt x="943013" y="0"/>
                  <a:pt x="1215000" y="271987"/>
                  <a:pt x="1215000" y="607500"/>
                </a:cubicBezTo>
                <a:cubicBezTo>
                  <a:pt x="1215000" y="943013"/>
                  <a:pt x="943013" y="1215000"/>
                  <a:pt x="607500" y="1215000"/>
                </a:cubicBezTo>
                <a:cubicBezTo>
                  <a:pt x="271987" y="1215000"/>
                  <a:pt x="0" y="943013"/>
                  <a:pt x="0" y="607500"/>
                </a:cubicBezTo>
                <a:cubicBezTo>
                  <a:pt x="0" y="271987"/>
                  <a:pt x="271987" y="0"/>
                  <a:pt x="607500" y="0"/>
                </a:cubicBezTo>
                <a:close/>
              </a:path>
            </a:pathLst>
          </a:custGeom>
        </p:spPr>
      </p:pic>
      <p:pic>
        <p:nvPicPr>
          <p:cNvPr id="23" name="图片 22"/>
          <p:cNvPicPr>
            <a:picLocks noChangeAspect="1"/>
          </p:cNvPicPr>
          <p:nvPr/>
        </p:nvPicPr>
        <p:blipFill>
          <a:blip r:embed="rId4" cstate="email"/>
          <a:srcRect/>
          <a:stretch>
            <a:fillRect/>
          </a:stretch>
        </p:blipFill>
        <p:spPr>
          <a:xfrm>
            <a:off x="3800999" y="3033090"/>
            <a:ext cx="1215000" cy="1215000"/>
          </a:xfrm>
          <a:custGeom>
            <a:avLst/>
            <a:gdLst>
              <a:gd name="connsiteX0" fmla="*/ 607500 w 1215000"/>
              <a:gd name="connsiteY0" fmla="*/ 0 h 1215000"/>
              <a:gd name="connsiteX1" fmla="*/ 1215000 w 1215000"/>
              <a:gd name="connsiteY1" fmla="*/ 607500 h 1215000"/>
              <a:gd name="connsiteX2" fmla="*/ 607500 w 1215000"/>
              <a:gd name="connsiteY2" fmla="*/ 1215000 h 1215000"/>
              <a:gd name="connsiteX3" fmla="*/ 0 w 1215000"/>
              <a:gd name="connsiteY3" fmla="*/ 607500 h 1215000"/>
              <a:gd name="connsiteX4" fmla="*/ 607500 w 1215000"/>
              <a:gd name="connsiteY4" fmla="*/ 0 h 12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000" h="1215000">
                <a:moveTo>
                  <a:pt x="607500" y="0"/>
                </a:moveTo>
                <a:cubicBezTo>
                  <a:pt x="943013" y="0"/>
                  <a:pt x="1215000" y="271987"/>
                  <a:pt x="1215000" y="607500"/>
                </a:cubicBezTo>
                <a:cubicBezTo>
                  <a:pt x="1215000" y="943013"/>
                  <a:pt x="943013" y="1215000"/>
                  <a:pt x="607500" y="1215000"/>
                </a:cubicBezTo>
                <a:cubicBezTo>
                  <a:pt x="271987" y="1215000"/>
                  <a:pt x="0" y="943013"/>
                  <a:pt x="0" y="607500"/>
                </a:cubicBezTo>
                <a:cubicBezTo>
                  <a:pt x="0" y="271987"/>
                  <a:pt x="271987" y="0"/>
                  <a:pt x="607500" y="0"/>
                </a:cubicBezTo>
                <a:close/>
              </a:path>
            </a:pathLst>
          </a:custGeom>
        </p:spPr>
      </p:pic>
      <p:pic>
        <p:nvPicPr>
          <p:cNvPr id="24" name="图片 23"/>
          <p:cNvPicPr>
            <a:picLocks noChangeAspect="1"/>
          </p:cNvPicPr>
          <p:nvPr/>
        </p:nvPicPr>
        <p:blipFill>
          <a:blip r:embed="rId5" cstate="email"/>
          <a:srcRect/>
          <a:stretch>
            <a:fillRect/>
          </a:stretch>
        </p:blipFill>
        <p:spPr>
          <a:xfrm>
            <a:off x="3800999" y="4703242"/>
            <a:ext cx="1215000" cy="1215000"/>
          </a:xfrm>
          <a:custGeom>
            <a:avLst/>
            <a:gdLst>
              <a:gd name="connsiteX0" fmla="*/ 607500 w 1215000"/>
              <a:gd name="connsiteY0" fmla="*/ 0 h 1215000"/>
              <a:gd name="connsiteX1" fmla="*/ 1215000 w 1215000"/>
              <a:gd name="connsiteY1" fmla="*/ 607500 h 1215000"/>
              <a:gd name="connsiteX2" fmla="*/ 607500 w 1215000"/>
              <a:gd name="connsiteY2" fmla="*/ 1215000 h 1215000"/>
              <a:gd name="connsiteX3" fmla="*/ 0 w 1215000"/>
              <a:gd name="connsiteY3" fmla="*/ 607500 h 1215000"/>
              <a:gd name="connsiteX4" fmla="*/ 607500 w 1215000"/>
              <a:gd name="connsiteY4" fmla="*/ 0 h 12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000" h="1215000">
                <a:moveTo>
                  <a:pt x="607500" y="0"/>
                </a:moveTo>
                <a:cubicBezTo>
                  <a:pt x="943013" y="0"/>
                  <a:pt x="1215000" y="271987"/>
                  <a:pt x="1215000" y="607500"/>
                </a:cubicBezTo>
                <a:cubicBezTo>
                  <a:pt x="1215000" y="943013"/>
                  <a:pt x="943013" y="1215000"/>
                  <a:pt x="607500" y="1215000"/>
                </a:cubicBezTo>
                <a:cubicBezTo>
                  <a:pt x="271987" y="1215000"/>
                  <a:pt x="0" y="943013"/>
                  <a:pt x="0" y="607500"/>
                </a:cubicBezTo>
                <a:cubicBezTo>
                  <a:pt x="0" y="271987"/>
                  <a:pt x="271987" y="0"/>
                  <a:pt x="607500" y="0"/>
                </a:cubicBezTo>
                <a:close/>
              </a:path>
            </a:pathLst>
          </a:custGeom>
        </p:spPr>
      </p:pic>
      <p:grpSp>
        <p:nvGrpSpPr>
          <p:cNvPr id="25" name="组合 24"/>
          <p:cNvGrpSpPr/>
          <p:nvPr/>
        </p:nvGrpSpPr>
        <p:grpSpPr>
          <a:xfrm>
            <a:off x="5650141" y="525714"/>
            <a:ext cx="5770900" cy="674124"/>
            <a:chOff x="1662390" y="637572"/>
            <a:chExt cx="5598096" cy="674124"/>
          </a:xfrm>
        </p:grpSpPr>
        <p:sp>
          <p:nvSpPr>
            <p:cNvPr id="26" name="文本框 25"/>
            <p:cNvSpPr txBox="1"/>
            <p:nvPr/>
          </p:nvSpPr>
          <p:spPr>
            <a:xfrm>
              <a:off x="1700262" y="637572"/>
              <a:ext cx="5560224" cy="646331"/>
            </a:xfrm>
            <a:prstGeom prst="rect">
              <a:avLst/>
            </a:prstGeom>
            <a:noFill/>
          </p:spPr>
          <p:txBody>
            <a:bodyPr wrap="square" rtlCol="0">
              <a:spAutoFit/>
            </a:bodyPr>
            <a:lstStyle/>
            <a:p>
              <a:r>
                <a:rPr lang="en-US" altLang="zh-CN" sz="3600" b="1" spc="300" dirty="0">
                  <a:ln w="25400" cap="rnd">
                    <a:noFill/>
                    <a:prstDash val="lgDash"/>
                  </a:ln>
                  <a:solidFill>
                    <a:schemeClr val="tx1">
                      <a:lumMod val="75000"/>
                      <a:lumOff val="25000"/>
                    </a:schemeClr>
                  </a:solidFill>
                  <a:cs typeface="+mn-ea"/>
                  <a:sym typeface="+mn-lt"/>
                </a:rPr>
                <a:t>Contribution</a:t>
              </a:r>
              <a:endParaRPr lang="zh-CN" altLang="en-US" sz="3600" b="1" spc="300" dirty="0">
                <a:ln w="25400" cap="rnd">
                  <a:noFill/>
                  <a:prstDash val="lgDash"/>
                </a:ln>
                <a:solidFill>
                  <a:schemeClr val="tx1">
                    <a:lumMod val="75000"/>
                    <a:lumOff val="25000"/>
                  </a:schemeClr>
                </a:solidFill>
                <a:cs typeface="+mn-ea"/>
                <a:sym typeface="+mn-lt"/>
              </a:endParaRPr>
            </a:p>
          </p:txBody>
        </p:sp>
        <p:sp>
          <p:nvSpPr>
            <p:cNvPr id="27" name="文本框 26"/>
            <p:cNvSpPr txBox="1"/>
            <p:nvPr/>
          </p:nvSpPr>
          <p:spPr>
            <a:xfrm>
              <a:off x="1662390" y="665365"/>
              <a:ext cx="5560224" cy="646331"/>
            </a:xfrm>
            <a:prstGeom prst="rect">
              <a:avLst/>
            </a:prstGeom>
            <a:noFill/>
          </p:spPr>
          <p:txBody>
            <a:bodyPr wrap="square" rtlCol="0">
              <a:spAutoFit/>
            </a:bodyPr>
            <a:lstStyle/>
            <a:p>
              <a:r>
                <a:rPr lang="en-US" altLang="zh-CN" sz="3600" b="1" spc="300" dirty="0">
                  <a:ln w="25400" cap="rnd">
                    <a:noFill/>
                    <a:prstDash val="lgDash"/>
                  </a:ln>
                  <a:solidFill>
                    <a:srgbClr val="FFC000">
                      <a:alpha val="89000"/>
                    </a:srgbClr>
                  </a:solidFill>
                  <a:cs typeface="+mn-ea"/>
                  <a:sym typeface="+mn-lt"/>
                </a:rPr>
                <a:t>Contribution</a:t>
              </a:r>
              <a:endParaRPr lang="zh-CN" altLang="en-US" sz="3600" b="1" spc="300" dirty="0">
                <a:ln w="25400" cap="rnd">
                  <a:noFill/>
                  <a:prstDash val="lgDash"/>
                </a:ln>
                <a:solidFill>
                  <a:srgbClr val="FFC000">
                    <a:alpha val="89000"/>
                  </a:srgbClr>
                </a:solidFill>
                <a:cs typeface="+mn-ea"/>
                <a:sym typeface="+mn-lt"/>
              </a:endParaRPr>
            </a:p>
          </p:txBody>
        </p:sp>
      </p:grpSp>
      <p:sp>
        <p:nvSpPr>
          <p:cNvPr id="28" name="矩形 27"/>
          <p:cNvSpPr/>
          <p:nvPr/>
        </p:nvSpPr>
        <p:spPr>
          <a:xfrm>
            <a:off x="5325041" y="1865637"/>
            <a:ext cx="6096000" cy="338554"/>
          </a:xfrm>
          <a:prstGeom prst="rect">
            <a:avLst/>
          </a:prstGeom>
        </p:spPr>
        <p:txBody>
          <a:bodyPr>
            <a:spAutoFit/>
          </a:bodyPr>
          <a:lstStyle/>
          <a:p>
            <a:r>
              <a:rPr lang="en-US" altLang="zh-CN" sz="1600" dirty="0">
                <a:ln w="25400" cap="rnd">
                  <a:noFill/>
                  <a:prstDash val="lgDash"/>
                </a:ln>
                <a:solidFill>
                  <a:schemeClr val="tx1">
                    <a:lumMod val="85000"/>
                    <a:lumOff val="15000"/>
                  </a:schemeClr>
                </a:solidFill>
                <a:cs typeface="+mn-ea"/>
                <a:sym typeface="+mn-lt"/>
              </a:rPr>
              <a:t>Using a cognitive science perspective to study metaphors in science.</a:t>
            </a:r>
          </a:p>
        </p:txBody>
      </p:sp>
      <p:sp>
        <p:nvSpPr>
          <p:cNvPr id="30" name="矩形 29"/>
          <p:cNvSpPr/>
          <p:nvPr/>
        </p:nvSpPr>
        <p:spPr>
          <a:xfrm>
            <a:off x="5286000" y="3248865"/>
            <a:ext cx="6096000" cy="830997"/>
          </a:xfrm>
          <a:prstGeom prst="rect">
            <a:avLst/>
          </a:prstGeom>
        </p:spPr>
        <p:txBody>
          <a:bodyPr>
            <a:spAutoFit/>
          </a:bodyPr>
          <a:lstStyle/>
          <a:p>
            <a:r>
              <a:rPr lang="en-US" altLang="zh-CN" sz="1600" dirty="0">
                <a:ln w="25400" cap="rnd">
                  <a:noFill/>
                  <a:prstDash val="lgDash"/>
                </a:ln>
                <a:solidFill>
                  <a:schemeClr val="tx1">
                    <a:lumMod val="85000"/>
                    <a:lumOff val="15000"/>
                  </a:schemeClr>
                </a:solidFill>
                <a:cs typeface="+mn-ea"/>
                <a:sym typeface="+mn-lt"/>
              </a:rPr>
              <a:t>Linking metaphors and models in neuroscience through the lens of function</a:t>
            </a:r>
            <a:r>
              <a:rPr lang="zh-CN" altLang="en-US" sz="1600" dirty="0">
                <a:ln w="25400" cap="rnd">
                  <a:noFill/>
                  <a:prstDash val="lgDash"/>
                </a:ln>
                <a:solidFill>
                  <a:schemeClr val="tx1">
                    <a:lumMod val="85000"/>
                    <a:lumOff val="15000"/>
                  </a:schemeClr>
                </a:solidFill>
                <a:cs typeface="+mn-ea"/>
                <a:sym typeface="+mn-lt"/>
              </a:rPr>
              <a:t> </a:t>
            </a:r>
            <a:r>
              <a:rPr lang="en-US" altLang="zh-CN" sz="1600" dirty="0">
                <a:ln w="25400" cap="rnd">
                  <a:noFill/>
                  <a:prstDash val="lgDash"/>
                </a:ln>
                <a:solidFill>
                  <a:schemeClr val="tx1">
                    <a:lumMod val="85000"/>
                    <a:lumOff val="15000"/>
                  </a:schemeClr>
                </a:solidFill>
                <a:cs typeface="+mn-ea"/>
                <a:sym typeface="+mn-lt"/>
              </a:rPr>
              <a:t>and thinking about how they work together to contribute to theory development.</a:t>
            </a:r>
            <a:endParaRPr lang="zh-CN" altLang="en-US" sz="1600" b="1" spc="300" dirty="0">
              <a:ln w="25400" cap="rnd">
                <a:noFill/>
                <a:prstDash val="lgDash"/>
              </a:ln>
              <a:solidFill>
                <a:schemeClr val="accent4">
                  <a:lumMod val="40000"/>
                  <a:lumOff val="60000"/>
                </a:schemeClr>
              </a:solidFill>
              <a:cs typeface="+mn-ea"/>
              <a:sym typeface="+mn-lt"/>
            </a:endParaRPr>
          </a:p>
        </p:txBody>
      </p:sp>
      <p:sp>
        <p:nvSpPr>
          <p:cNvPr id="31" name="矩形 30"/>
          <p:cNvSpPr/>
          <p:nvPr/>
        </p:nvSpPr>
        <p:spPr>
          <a:xfrm>
            <a:off x="5272403" y="4786787"/>
            <a:ext cx="6096000" cy="1077218"/>
          </a:xfrm>
          <a:prstGeom prst="rect">
            <a:avLst/>
          </a:prstGeom>
        </p:spPr>
        <p:txBody>
          <a:bodyPr>
            <a:spAutoFit/>
          </a:bodyPr>
          <a:lstStyle/>
          <a:p>
            <a:r>
              <a:rPr lang="en-US" altLang="zh-CN" sz="1600" dirty="0">
                <a:ln w="25400" cap="rnd">
                  <a:noFill/>
                  <a:prstDash val="lgDash"/>
                </a:ln>
                <a:solidFill>
                  <a:schemeClr val="tx1">
                    <a:lumMod val="85000"/>
                    <a:lumOff val="15000"/>
                  </a:schemeClr>
                </a:solidFill>
                <a:cs typeface="+mn-ea"/>
                <a:sym typeface="+mn-lt"/>
              </a:rPr>
              <a:t>Places the case study in the context of the history of the discipline of neuroscience in the first half of the 20th century, and endeavors to place them in the broader context of how</a:t>
            </a:r>
            <a:r>
              <a:rPr lang="zh-CN" altLang="en-US" sz="1600" dirty="0">
                <a:ln w="25400" cap="rnd">
                  <a:noFill/>
                  <a:prstDash val="lgDash"/>
                </a:ln>
                <a:solidFill>
                  <a:schemeClr val="tx1">
                    <a:lumMod val="85000"/>
                    <a:lumOff val="15000"/>
                  </a:schemeClr>
                </a:solidFill>
                <a:cs typeface="+mn-ea"/>
                <a:sym typeface="+mn-lt"/>
              </a:rPr>
              <a:t> </a:t>
            </a:r>
            <a:r>
              <a:rPr lang="en-US" altLang="zh-CN" sz="1600" dirty="0">
                <a:ln w="25400" cap="rnd">
                  <a:noFill/>
                  <a:prstDash val="lgDash"/>
                </a:ln>
                <a:solidFill>
                  <a:schemeClr val="tx1">
                    <a:lumMod val="85000"/>
                    <a:lumOff val="15000"/>
                  </a:schemeClr>
                </a:solidFill>
                <a:cs typeface="+mn-ea"/>
                <a:sym typeface="+mn-lt"/>
              </a:rPr>
              <a:t>World War II reshaped</a:t>
            </a:r>
            <a:r>
              <a:rPr lang="zh-CN" altLang="en-US" sz="1600" dirty="0">
                <a:ln w="25400" cap="rnd">
                  <a:noFill/>
                  <a:prstDash val="lgDash"/>
                </a:ln>
                <a:solidFill>
                  <a:schemeClr val="tx1">
                    <a:lumMod val="85000"/>
                    <a:lumOff val="15000"/>
                  </a:schemeClr>
                </a:solidFill>
                <a:cs typeface="+mn-ea"/>
                <a:sym typeface="+mn-lt"/>
              </a:rPr>
              <a:t> </a:t>
            </a:r>
            <a:r>
              <a:rPr lang="en-US" altLang="zh-CN" sz="1600" dirty="0">
                <a:ln w="25400" cap="rnd">
                  <a:noFill/>
                  <a:prstDash val="lgDash"/>
                </a:ln>
                <a:solidFill>
                  <a:schemeClr val="tx1">
                    <a:lumMod val="85000"/>
                    <a:lumOff val="15000"/>
                  </a:schemeClr>
                </a:solidFill>
                <a:cs typeface="+mn-ea"/>
                <a:sym typeface="+mn-lt"/>
              </a:rPr>
              <a:t>postwar science.</a:t>
            </a:r>
            <a:endParaRPr lang="zh-CN" altLang="en-US" sz="1600" b="1" spc="300" dirty="0">
              <a:ln w="25400" cap="rnd">
                <a:noFill/>
                <a:prstDash val="lgDash"/>
              </a:ln>
              <a:solidFill>
                <a:schemeClr val="accent4">
                  <a:lumMod val="40000"/>
                  <a:lumOff val="60000"/>
                </a:schemeClr>
              </a:solidFill>
              <a:cs typeface="+mn-ea"/>
              <a:sym typeface="+mn-lt"/>
            </a:endParaRPr>
          </a:p>
        </p:txBody>
      </p:sp>
      <p:sp>
        <p:nvSpPr>
          <p:cNvPr id="35" name="椭圆 34"/>
          <p:cNvSpPr/>
          <p:nvPr/>
        </p:nvSpPr>
        <p:spPr>
          <a:xfrm>
            <a:off x="4328510" y="1622641"/>
            <a:ext cx="699980" cy="69998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4339238" y="3270103"/>
            <a:ext cx="699980" cy="69998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313977" y="4940255"/>
            <a:ext cx="699980" cy="69998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4491376" y="1553180"/>
            <a:ext cx="522581" cy="769441"/>
          </a:xfrm>
          <a:prstGeom prst="rect">
            <a:avLst/>
          </a:prstGeom>
          <a:noFill/>
        </p:spPr>
        <p:txBody>
          <a:bodyPr wrap="square" rtlCol="0">
            <a:spAutoFit/>
          </a:bodyPr>
          <a:lstStyle/>
          <a:p>
            <a:pPr algn="l"/>
            <a:r>
              <a:rPr lang="en-US" altLang="zh-CN" sz="4400" b="1" dirty="0">
                <a:ln w="25400" cap="rnd">
                  <a:noFill/>
                  <a:prstDash val="lgDash"/>
                </a:ln>
                <a:solidFill>
                  <a:srgbClr val="FFC000"/>
                </a:solidFill>
                <a:effectLst>
                  <a:outerShdw blurRad="38100" dist="38100" dir="2700000" algn="tl">
                    <a:srgbClr val="000000">
                      <a:alpha val="43137"/>
                    </a:srgbClr>
                  </a:outerShdw>
                </a:effectLst>
                <a:cs typeface="+mn-ea"/>
                <a:sym typeface="+mn-lt"/>
              </a:rPr>
              <a:t>1</a:t>
            </a:r>
            <a:endParaRPr lang="zh-CN" altLang="en-US" sz="4400" b="1" dirty="0">
              <a:ln w="25400" cap="rnd">
                <a:noFill/>
                <a:prstDash val="lgDash"/>
              </a:ln>
              <a:solidFill>
                <a:srgbClr val="FFC000"/>
              </a:solidFill>
              <a:effectLst>
                <a:outerShdw blurRad="38100" dist="38100" dir="2700000" algn="tl">
                  <a:srgbClr val="000000">
                    <a:alpha val="43137"/>
                  </a:srgbClr>
                </a:outerShdw>
              </a:effectLst>
              <a:cs typeface="+mn-ea"/>
              <a:sym typeface="+mn-lt"/>
            </a:endParaRPr>
          </a:p>
        </p:txBody>
      </p:sp>
      <p:sp>
        <p:nvSpPr>
          <p:cNvPr id="39" name="文本框 38"/>
          <p:cNvSpPr txBox="1"/>
          <p:nvPr/>
        </p:nvSpPr>
        <p:spPr>
          <a:xfrm>
            <a:off x="4491376" y="3223332"/>
            <a:ext cx="522581" cy="769441"/>
          </a:xfrm>
          <a:prstGeom prst="rect">
            <a:avLst/>
          </a:prstGeom>
          <a:noFill/>
        </p:spPr>
        <p:txBody>
          <a:bodyPr wrap="square" rtlCol="0">
            <a:spAutoFit/>
          </a:bodyPr>
          <a:lstStyle/>
          <a:p>
            <a:pPr algn="l"/>
            <a:r>
              <a:rPr lang="en-US" altLang="zh-CN" sz="4400" b="1" dirty="0">
                <a:ln w="25400" cap="rnd">
                  <a:noFill/>
                  <a:prstDash val="lgDash"/>
                </a:ln>
                <a:solidFill>
                  <a:srgbClr val="FFC000"/>
                </a:solidFill>
                <a:effectLst>
                  <a:outerShdw blurRad="38100" dist="38100" dir="2700000" algn="tl">
                    <a:srgbClr val="000000">
                      <a:alpha val="43137"/>
                    </a:srgbClr>
                  </a:outerShdw>
                </a:effectLst>
                <a:cs typeface="+mn-ea"/>
                <a:sym typeface="+mn-lt"/>
              </a:rPr>
              <a:t>2</a:t>
            </a:r>
            <a:endParaRPr lang="zh-CN" altLang="en-US" sz="4400" b="1" dirty="0">
              <a:ln w="25400" cap="rnd">
                <a:noFill/>
                <a:prstDash val="lgDash"/>
              </a:ln>
              <a:solidFill>
                <a:srgbClr val="FFC000"/>
              </a:solidFill>
              <a:effectLst>
                <a:outerShdw blurRad="38100" dist="38100" dir="2700000" algn="tl">
                  <a:srgbClr val="000000">
                    <a:alpha val="43137"/>
                  </a:srgbClr>
                </a:outerShdw>
              </a:effectLst>
              <a:cs typeface="+mn-ea"/>
              <a:sym typeface="+mn-lt"/>
            </a:endParaRPr>
          </a:p>
        </p:txBody>
      </p:sp>
      <p:sp>
        <p:nvSpPr>
          <p:cNvPr id="40" name="文本框 39"/>
          <p:cNvSpPr txBox="1"/>
          <p:nvPr/>
        </p:nvSpPr>
        <p:spPr>
          <a:xfrm>
            <a:off x="4491376" y="4881542"/>
            <a:ext cx="522581" cy="769441"/>
          </a:xfrm>
          <a:prstGeom prst="rect">
            <a:avLst/>
          </a:prstGeom>
          <a:noFill/>
        </p:spPr>
        <p:txBody>
          <a:bodyPr wrap="square" rtlCol="0">
            <a:spAutoFit/>
          </a:bodyPr>
          <a:lstStyle/>
          <a:p>
            <a:pPr algn="l"/>
            <a:r>
              <a:rPr lang="en-US" altLang="zh-CN" sz="4400" b="1" dirty="0">
                <a:ln w="25400" cap="rnd">
                  <a:noFill/>
                  <a:prstDash val="lgDash"/>
                </a:ln>
                <a:solidFill>
                  <a:srgbClr val="FFC000"/>
                </a:solidFill>
                <a:effectLst>
                  <a:outerShdw blurRad="38100" dist="38100" dir="2700000" algn="tl">
                    <a:srgbClr val="000000">
                      <a:alpha val="43137"/>
                    </a:srgbClr>
                  </a:outerShdw>
                </a:effectLst>
                <a:cs typeface="+mn-ea"/>
                <a:sym typeface="+mn-lt"/>
              </a:rPr>
              <a:t>3</a:t>
            </a:r>
            <a:endParaRPr lang="zh-CN" altLang="en-US" sz="4400" b="1" dirty="0">
              <a:ln w="25400" cap="rnd">
                <a:noFill/>
                <a:prstDash val="lgDash"/>
              </a:ln>
              <a:solidFill>
                <a:srgbClr val="FFC000"/>
              </a:solidFill>
              <a:effectLst>
                <a:outerShdw blurRad="38100" dist="38100" dir="2700000" algn="tl">
                  <a:srgbClr val="000000">
                    <a:alpha val="43137"/>
                  </a:srgbClr>
                </a:outerShdw>
              </a:effectLst>
              <a:cs typeface="+mn-ea"/>
              <a:sym typeface="+mn-lt"/>
            </a:endParaRPr>
          </a:p>
        </p:txBody>
      </p:sp>
      <p:sp>
        <p:nvSpPr>
          <p:cNvPr id="41" name="椭圆 40"/>
          <p:cNvSpPr/>
          <p:nvPr/>
        </p:nvSpPr>
        <p:spPr>
          <a:xfrm>
            <a:off x="4258564" y="2099970"/>
            <a:ext cx="361412" cy="361412"/>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4258564" y="3759020"/>
            <a:ext cx="361412" cy="361412"/>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4258564" y="5417827"/>
            <a:ext cx="361412" cy="361412"/>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任意多边形: 形状 79"/>
          <p:cNvSpPr/>
          <p:nvPr/>
        </p:nvSpPr>
        <p:spPr>
          <a:xfrm>
            <a:off x="5177042" y="1551032"/>
            <a:ext cx="2046897" cy="1455132"/>
          </a:xfrm>
          <a:custGeom>
            <a:avLst/>
            <a:gdLst>
              <a:gd name="connsiteX0" fmla="*/ 1023448 w 2046897"/>
              <a:gd name="connsiteY0" fmla="*/ 170323 h 1455132"/>
              <a:gd name="connsiteX1" fmla="*/ 242713 w 2046897"/>
              <a:gd name="connsiteY1" fmla="*/ 1280366 h 1455132"/>
              <a:gd name="connsiteX2" fmla="*/ 1804182 w 2046897"/>
              <a:gd name="connsiteY2" fmla="*/ 1280366 h 1455132"/>
              <a:gd name="connsiteX3" fmla="*/ 1023449 w 2046897"/>
              <a:gd name="connsiteY3" fmla="*/ 0 h 1455132"/>
              <a:gd name="connsiteX4" fmla="*/ 2046897 w 2046897"/>
              <a:gd name="connsiteY4" fmla="*/ 1455132 h 1455132"/>
              <a:gd name="connsiteX5" fmla="*/ 0 w 2046897"/>
              <a:gd name="connsiteY5" fmla="*/ 1455132 h 145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897" h="1455132">
                <a:moveTo>
                  <a:pt x="1023448" y="170323"/>
                </a:moveTo>
                <a:lnTo>
                  <a:pt x="242713" y="1280366"/>
                </a:lnTo>
                <a:lnTo>
                  <a:pt x="1804182" y="1280366"/>
                </a:lnTo>
                <a:close/>
                <a:moveTo>
                  <a:pt x="1023449" y="0"/>
                </a:moveTo>
                <a:lnTo>
                  <a:pt x="2046897" y="1455132"/>
                </a:lnTo>
                <a:lnTo>
                  <a:pt x="0" y="1455132"/>
                </a:lnTo>
                <a:close/>
              </a:path>
            </a:pathLst>
          </a:custGeom>
          <a:solidFill>
            <a:srgbClr val="B1993C"/>
          </a:solidFill>
          <a:ln>
            <a:solidFill>
              <a:srgbClr val="B1993C"/>
            </a:solidFill>
          </a:ln>
          <a:effectLst>
            <a:outerShdw blurRad="114300" dist="101600" dir="5400000" algn="ctr" rotWithShape="0">
              <a:schemeClr val="tx1">
                <a:lumMod val="75000"/>
                <a:lumOff val="25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îsļiďe"/>
          <p:cNvSpPr/>
          <p:nvPr/>
        </p:nvSpPr>
        <p:spPr>
          <a:xfrm>
            <a:off x="5161594" y="2557859"/>
            <a:ext cx="7030406" cy="2258981"/>
          </a:xfrm>
          <a:prstGeom prst="rect">
            <a:avLst/>
          </a:prstGeom>
          <a:solidFill>
            <a:srgbClr val="B199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rcRect/>
          <a:stretch/>
        </p:blipFill>
        <p:spPr>
          <a:xfrm>
            <a:off x="5161594" y="2296391"/>
            <a:ext cx="2108170" cy="2781916"/>
          </a:xfrm>
          <a:prstGeom prst="rect">
            <a:avLst/>
          </a:prstGeom>
        </p:spPr>
      </p:pic>
      <p:sp>
        <p:nvSpPr>
          <p:cNvPr id="24" name="矩形 23"/>
          <p:cNvSpPr/>
          <p:nvPr/>
        </p:nvSpPr>
        <p:spPr>
          <a:xfrm>
            <a:off x="5161594" y="2326922"/>
            <a:ext cx="2108170" cy="2751385"/>
          </a:xfrm>
          <a:prstGeom prst="rect">
            <a:avLst/>
          </a:prstGeom>
          <a:solidFill>
            <a:schemeClr val="bg1">
              <a:lumMod val="9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0" name="组合 39"/>
          <p:cNvGrpSpPr/>
          <p:nvPr/>
        </p:nvGrpSpPr>
        <p:grpSpPr>
          <a:xfrm>
            <a:off x="8049780" y="2306782"/>
            <a:ext cx="559500" cy="543135"/>
            <a:chOff x="8435387" y="2670048"/>
            <a:chExt cx="559500" cy="543135"/>
          </a:xfrm>
        </p:grpSpPr>
        <p:sp>
          <p:nvSpPr>
            <p:cNvPr id="37" name="椭圆 36"/>
            <p:cNvSpPr/>
            <p:nvPr/>
          </p:nvSpPr>
          <p:spPr>
            <a:xfrm>
              <a:off x="8435387" y="2673183"/>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5"/>
            <p:cNvSpPr/>
            <p:nvPr/>
          </p:nvSpPr>
          <p:spPr bwMode="auto">
            <a:xfrm>
              <a:off x="8556737" y="2670048"/>
              <a:ext cx="438150" cy="438150"/>
            </a:xfrm>
            <a:custGeom>
              <a:avLst/>
              <a:gdLst>
                <a:gd name="T0" fmla="*/ 74 w 197"/>
                <a:gd name="T1" fmla="*/ 172 h 197"/>
                <a:gd name="T2" fmla="*/ 46 w 197"/>
                <a:gd name="T3" fmla="*/ 163 h 197"/>
                <a:gd name="T4" fmla="*/ 12 w 197"/>
                <a:gd name="T5" fmla="*/ 197 h 197"/>
                <a:gd name="T6" fmla="*/ 0 w 197"/>
                <a:gd name="T7" fmla="*/ 197 h 197"/>
                <a:gd name="T8" fmla="*/ 0 w 197"/>
                <a:gd name="T9" fmla="*/ 184 h 197"/>
                <a:gd name="T10" fmla="*/ 34 w 197"/>
                <a:gd name="T11" fmla="*/ 151 h 197"/>
                <a:gd name="T12" fmla="*/ 34 w 197"/>
                <a:gd name="T13" fmla="*/ 151 h 197"/>
                <a:gd name="T14" fmla="*/ 148 w 197"/>
                <a:gd name="T15" fmla="*/ 37 h 197"/>
                <a:gd name="T16" fmla="*/ 27 w 197"/>
                <a:gd name="T17" fmla="*/ 136 h 197"/>
                <a:gd name="T18" fmla="*/ 25 w 197"/>
                <a:gd name="T19" fmla="*/ 123 h 197"/>
                <a:gd name="T20" fmla="*/ 185 w 197"/>
                <a:gd name="T21" fmla="*/ 0 h 197"/>
                <a:gd name="T22" fmla="*/ 197 w 197"/>
                <a:gd name="T23" fmla="*/ 12 h 197"/>
                <a:gd name="T24" fmla="*/ 74 w 197"/>
                <a:gd name="T25" fmla="*/ 1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97">
                  <a:moveTo>
                    <a:pt x="74" y="172"/>
                  </a:moveTo>
                  <a:cubicBezTo>
                    <a:pt x="64" y="172"/>
                    <a:pt x="54" y="169"/>
                    <a:pt x="46" y="163"/>
                  </a:cubicBezTo>
                  <a:cubicBezTo>
                    <a:pt x="12" y="197"/>
                    <a:pt x="12" y="197"/>
                    <a:pt x="12" y="197"/>
                  </a:cubicBezTo>
                  <a:cubicBezTo>
                    <a:pt x="0" y="197"/>
                    <a:pt x="0" y="197"/>
                    <a:pt x="0" y="197"/>
                  </a:cubicBezTo>
                  <a:cubicBezTo>
                    <a:pt x="0" y="184"/>
                    <a:pt x="0" y="184"/>
                    <a:pt x="0" y="184"/>
                  </a:cubicBezTo>
                  <a:cubicBezTo>
                    <a:pt x="34" y="151"/>
                    <a:pt x="34" y="151"/>
                    <a:pt x="34" y="151"/>
                  </a:cubicBezTo>
                  <a:cubicBezTo>
                    <a:pt x="34" y="151"/>
                    <a:pt x="34" y="151"/>
                    <a:pt x="34" y="151"/>
                  </a:cubicBezTo>
                  <a:cubicBezTo>
                    <a:pt x="148" y="37"/>
                    <a:pt x="148" y="37"/>
                    <a:pt x="148" y="37"/>
                  </a:cubicBezTo>
                  <a:cubicBezTo>
                    <a:pt x="27" y="136"/>
                    <a:pt x="27" y="136"/>
                    <a:pt x="27" y="136"/>
                  </a:cubicBezTo>
                  <a:cubicBezTo>
                    <a:pt x="25" y="132"/>
                    <a:pt x="25" y="127"/>
                    <a:pt x="25" y="123"/>
                  </a:cubicBezTo>
                  <a:cubicBezTo>
                    <a:pt x="25" y="95"/>
                    <a:pt x="158" y="0"/>
                    <a:pt x="185" y="0"/>
                  </a:cubicBezTo>
                  <a:cubicBezTo>
                    <a:pt x="197" y="0"/>
                    <a:pt x="197" y="0"/>
                    <a:pt x="197" y="12"/>
                  </a:cubicBezTo>
                  <a:cubicBezTo>
                    <a:pt x="197" y="39"/>
                    <a:pt x="101" y="172"/>
                    <a:pt x="74" y="172"/>
                  </a:cubicBezTo>
                  <a:close/>
                </a:path>
              </a:pathLst>
            </a:custGeom>
            <a:solidFill>
              <a:srgbClr val="B1993C"/>
            </a:solidFill>
            <a:ln>
              <a:noFill/>
            </a:ln>
          </p:spPr>
          <p:txBody>
            <a:bodyPr vert="horz" wrap="square" lIns="91440" tIns="45720" rIns="91440" bIns="45720" numCol="1" anchor="t" anchorCtr="0" compatLnSpc="1"/>
            <a:lstStyle/>
            <a:p>
              <a:pPr algn="ctr"/>
              <a:endParaRPr lang="zh-CN" altLang="en-US"/>
            </a:p>
          </p:txBody>
        </p:sp>
      </p:grpSp>
      <p:sp>
        <p:nvSpPr>
          <p:cNvPr id="39" name="矩形 38"/>
          <p:cNvSpPr/>
          <p:nvPr/>
        </p:nvSpPr>
        <p:spPr>
          <a:xfrm>
            <a:off x="7403777" y="2776982"/>
            <a:ext cx="4699164" cy="2031325"/>
          </a:xfrm>
          <a:prstGeom prst="rect">
            <a:avLst/>
          </a:prstGeom>
        </p:spPr>
        <p:txBody>
          <a:bodyPr wrap="square">
            <a:spAutoFit/>
          </a:bodyPr>
          <a:lstStyle/>
          <a:p>
            <a:pPr algn="l">
              <a:lnSpc>
                <a:spcPct val="200000"/>
              </a:lnSpc>
            </a:pPr>
            <a:r>
              <a:rPr lang="en-US" altLang="zh-CN" sz="1800" kern="100" dirty="0">
                <a:solidFill>
                  <a:schemeClr val="bg1"/>
                </a:solidFill>
                <a:effectLst/>
                <a:ea typeface="DengXian" panose="02010600030101010101" pitchFamily="2" charset="-122"/>
                <a:cs typeface="Microsoft Himalaya" pitchFamily="2" charset="0"/>
              </a:rPr>
              <a:t>The metaphorical view of science is one which goes some way to bridging the gap between science and the arts</a:t>
            </a:r>
            <a:r>
              <a:rPr lang="en-US" altLang="zh-CN" kern="100" dirty="0">
                <a:solidFill>
                  <a:schemeClr val="bg1"/>
                </a:solidFill>
                <a:ea typeface="DengXian" panose="02010600030101010101" pitchFamily="2" charset="-122"/>
                <a:cs typeface="Microsoft Himalaya" pitchFamily="2" charset="0"/>
              </a:rPr>
              <a:t>.</a:t>
            </a:r>
            <a:endParaRPr lang="zh-CN" altLang="zh-CN" sz="1800" kern="100" dirty="0">
              <a:solidFill>
                <a:schemeClr val="bg1"/>
              </a:solidFill>
              <a:effectLst/>
              <a:ea typeface="DengXian" panose="02010600030101010101" pitchFamily="2" charset="-122"/>
              <a:cs typeface="Microsoft Himalaya" pitchFamily="2" charset="0"/>
            </a:endParaRPr>
          </a:p>
          <a:p>
            <a:pPr algn="r"/>
            <a:r>
              <a:rPr lang="en-US" altLang="zh-CN" sz="1800" i="1" dirty="0">
                <a:solidFill>
                  <a:schemeClr val="bg1"/>
                </a:solidFill>
                <a:effectLst/>
                <a:ea typeface="DengXian" panose="02010600030101010101" pitchFamily="2" charset="-122"/>
              </a:rPr>
              <a:t>--</a:t>
            </a:r>
            <a:r>
              <a:rPr lang="en-US" altLang="zh-CN" sz="1800" dirty="0">
                <a:solidFill>
                  <a:schemeClr val="bg1"/>
                </a:solidFill>
                <a:effectLst/>
                <a:cs typeface="Microsoft Himalaya" pitchFamily="2" charset="0"/>
              </a:rPr>
              <a:t> </a:t>
            </a:r>
            <a:r>
              <a:rPr lang="en-US" altLang="zh-CN" sz="1800" i="1" dirty="0">
                <a:solidFill>
                  <a:schemeClr val="bg1"/>
                </a:solidFill>
                <a:effectLst/>
                <a:ea typeface="DengXian" panose="02010600030101010101" pitchFamily="2" charset="-122"/>
              </a:rPr>
              <a:t>W. H. Leatherdale</a:t>
            </a:r>
            <a:r>
              <a:rPr lang="zh-CN" altLang="zh-CN" dirty="0">
                <a:solidFill>
                  <a:schemeClr val="bg1"/>
                </a:solidFill>
                <a:effectLst/>
              </a:rPr>
              <a:t> </a:t>
            </a:r>
            <a:endParaRPr lang="zh-CN" altLang="en-US" dirty="0">
              <a:solidFill>
                <a:schemeClr val="bg1"/>
              </a:solidFill>
              <a:cs typeface="+mn-ea"/>
              <a:sym typeface="+mn-lt"/>
            </a:endParaRPr>
          </a:p>
        </p:txBody>
      </p:sp>
      <p:grpSp>
        <p:nvGrpSpPr>
          <p:cNvPr id="41" name="组合 40"/>
          <p:cNvGrpSpPr/>
          <p:nvPr/>
        </p:nvGrpSpPr>
        <p:grpSpPr>
          <a:xfrm>
            <a:off x="516324" y="2462438"/>
            <a:ext cx="559500" cy="543135"/>
            <a:chOff x="8435387" y="2670048"/>
            <a:chExt cx="559500" cy="543135"/>
          </a:xfrm>
        </p:grpSpPr>
        <p:sp>
          <p:nvSpPr>
            <p:cNvPr id="42" name="椭圆 41"/>
            <p:cNvSpPr/>
            <p:nvPr/>
          </p:nvSpPr>
          <p:spPr>
            <a:xfrm>
              <a:off x="8435387" y="2673183"/>
              <a:ext cx="540000" cy="540000"/>
            </a:xfrm>
            <a:prstGeom prst="ellipse">
              <a:avLst/>
            </a:prstGeom>
            <a:solidFill>
              <a:srgbClr val="B19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5"/>
            <p:cNvSpPr/>
            <p:nvPr/>
          </p:nvSpPr>
          <p:spPr bwMode="auto">
            <a:xfrm>
              <a:off x="8556737" y="2670048"/>
              <a:ext cx="438150" cy="438150"/>
            </a:xfrm>
            <a:custGeom>
              <a:avLst/>
              <a:gdLst>
                <a:gd name="T0" fmla="*/ 74 w 197"/>
                <a:gd name="T1" fmla="*/ 172 h 197"/>
                <a:gd name="T2" fmla="*/ 46 w 197"/>
                <a:gd name="T3" fmla="*/ 163 h 197"/>
                <a:gd name="T4" fmla="*/ 12 w 197"/>
                <a:gd name="T5" fmla="*/ 197 h 197"/>
                <a:gd name="T6" fmla="*/ 0 w 197"/>
                <a:gd name="T7" fmla="*/ 197 h 197"/>
                <a:gd name="T8" fmla="*/ 0 w 197"/>
                <a:gd name="T9" fmla="*/ 184 h 197"/>
                <a:gd name="T10" fmla="*/ 34 w 197"/>
                <a:gd name="T11" fmla="*/ 151 h 197"/>
                <a:gd name="T12" fmla="*/ 34 w 197"/>
                <a:gd name="T13" fmla="*/ 151 h 197"/>
                <a:gd name="T14" fmla="*/ 148 w 197"/>
                <a:gd name="T15" fmla="*/ 37 h 197"/>
                <a:gd name="T16" fmla="*/ 27 w 197"/>
                <a:gd name="T17" fmla="*/ 136 h 197"/>
                <a:gd name="T18" fmla="*/ 25 w 197"/>
                <a:gd name="T19" fmla="*/ 123 h 197"/>
                <a:gd name="T20" fmla="*/ 185 w 197"/>
                <a:gd name="T21" fmla="*/ 0 h 197"/>
                <a:gd name="T22" fmla="*/ 197 w 197"/>
                <a:gd name="T23" fmla="*/ 12 h 197"/>
                <a:gd name="T24" fmla="*/ 74 w 197"/>
                <a:gd name="T25" fmla="*/ 1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97">
                  <a:moveTo>
                    <a:pt x="74" y="172"/>
                  </a:moveTo>
                  <a:cubicBezTo>
                    <a:pt x="64" y="172"/>
                    <a:pt x="54" y="169"/>
                    <a:pt x="46" y="163"/>
                  </a:cubicBezTo>
                  <a:cubicBezTo>
                    <a:pt x="12" y="197"/>
                    <a:pt x="12" y="197"/>
                    <a:pt x="12" y="197"/>
                  </a:cubicBezTo>
                  <a:cubicBezTo>
                    <a:pt x="0" y="197"/>
                    <a:pt x="0" y="197"/>
                    <a:pt x="0" y="197"/>
                  </a:cubicBezTo>
                  <a:cubicBezTo>
                    <a:pt x="0" y="184"/>
                    <a:pt x="0" y="184"/>
                    <a:pt x="0" y="184"/>
                  </a:cubicBezTo>
                  <a:cubicBezTo>
                    <a:pt x="34" y="151"/>
                    <a:pt x="34" y="151"/>
                    <a:pt x="34" y="151"/>
                  </a:cubicBezTo>
                  <a:cubicBezTo>
                    <a:pt x="34" y="151"/>
                    <a:pt x="34" y="151"/>
                    <a:pt x="34" y="151"/>
                  </a:cubicBezTo>
                  <a:cubicBezTo>
                    <a:pt x="148" y="37"/>
                    <a:pt x="148" y="37"/>
                    <a:pt x="148" y="37"/>
                  </a:cubicBezTo>
                  <a:cubicBezTo>
                    <a:pt x="27" y="136"/>
                    <a:pt x="27" y="136"/>
                    <a:pt x="27" y="136"/>
                  </a:cubicBezTo>
                  <a:cubicBezTo>
                    <a:pt x="25" y="132"/>
                    <a:pt x="25" y="127"/>
                    <a:pt x="25" y="123"/>
                  </a:cubicBezTo>
                  <a:cubicBezTo>
                    <a:pt x="25" y="95"/>
                    <a:pt x="158" y="0"/>
                    <a:pt x="185" y="0"/>
                  </a:cubicBezTo>
                  <a:cubicBezTo>
                    <a:pt x="197" y="0"/>
                    <a:pt x="197" y="0"/>
                    <a:pt x="197" y="12"/>
                  </a:cubicBezTo>
                  <a:cubicBezTo>
                    <a:pt x="197" y="39"/>
                    <a:pt x="101" y="172"/>
                    <a:pt x="74" y="172"/>
                  </a:cubicBezTo>
                  <a:close/>
                </a:path>
              </a:pathLst>
            </a:custGeom>
            <a:solidFill>
              <a:schemeClr val="bg1"/>
            </a:solidFill>
            <a:ln>
              <a:noFill/>
            </a:ln>
          </p:spPr>
          <p:txBody>
            <a:bodyPr vert="horz" wrap="square" lIns="91440" tIns="45720" rIns="91440" bIns="45720" numCol="1" anchor="t" anchorCtr="0" compatLnSpc="1"/>
            <a:lstStyle/>
            <a:p>
              <a:pPr algn="ctr"/>
              <a:endParaRPr lang="zh-CN" altLang="en-US"/>
            </a:p>
          </p:txBody>
        </p:sp>
      </p:grpSp>
      <p:grpSp>
        <p:nvGrpSpPr>
          <p:cNvPr id="44" name="组合 43"/>
          <p:cNvGrpSpPr/>
          <p:nvPr/>
        </p:nvGrpSpPr>
        <p:grpSpPr>
          <a:xfrm>
            <a:off x="516324" y="3498805"/>
            <a:ext cx="559500" cy="543135"/>
            <a:chOff x="8435387" y="2670048"/>
            <a:chExt cx="559500" cy="543135"/>
          </a:xfrm>
        </p:grpSpPr>
        <p:sp>
          <p:nvSpPr>
            <p:cNvPr id="45" name="椭圆 44"/>
            <p:cNvSpPr/>
            <p:nvPr/>
          </p:nvSpPr>
          <p:spPr>
            <a:xfrm>
              <a:off x="8435387" y="2673183"/>
              <a:ext cx="540000" cy="540000"/>
            </a:xfrm>
            <a:prstGeom prst="ellipse">
              <a:avLst/>
            </a:prstGeom>
            <a:solidFill>
              <a:srgbClr val="B19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5"/>
            <p:cNvSpPr/>
            <p:nvPr/>
          </p:nvSpPr>
          <p:spPr bwMode="auto">
            <a:xfrm>
              <a:off x="8556737" y="2670048"/>
              <a:ext cx="438150" cy="438150"/>
            </a:xfrm>
            <a:custGeom>
              <a:avLst/>
              <a:gdLst>
                <a:gd name="T0" fmla="*/ 74 w 197"/>
                <a:gd name="T1" fmla="*/ 172 h 197"/>
                <a:gd name="T2" fmla="*/ 46 w 197"/>
                <a:gd name="T3" fmla="*/ 163 h 197"/>
                <a:gd name="T4" fmla="*/ 12 w 197"/>
                <a:gd name="T5" fmla="*/ 197 h 197"/>
                <a:gd name="T6" fmla="*/ 0 w 197"/>
                <a:gd name="T7" fmla="*/ 197 h 197"/>
                <a:gd name="T8" fmla="*/ 0 w 197"/>
                <a:gd name="T9" fmla="*/ 184 h 197"/>
                <a:gd name="T10" fmla="*/ 34 w 197"/>
                <a:gd name="T11" fmla="*/ 151 h 197"/>
                <a:gd name="T12" fmla="*/ 34 w 197"/>
                <a:gd name="T13" fmla="*/ 151 h 197"/>
                <a:gd name="T14" fmla="*/ 148 w 197"/>
                <a:gd name="T15" fmla="*/ 37 h 197"/>
                <a:gd name="T16" fmla="*/ 27 w 197"/>
                <a:gd name="T17" fmla="*/ 136 h 197"/>
                <a:gd name="T18" fmla="*/ 25 w 197"/>
                <a:gd name="T19" fmla="*/ 123 h 197"/>
                <a:gd name="T20" fmla="*/ 185 w 197"/>
                <a:gd name="T21" fmla="*/ 0 h 197"/>
                <a:gd name="T22" fmla="*/ 197 w 197"/>
                <a:gd name="T23" fmla="*/ 12 h 197"/>
                <a:gd name="T24" fmla="*/ 74 w 197"/>
                <a:gd name="T25" fmla="*/ 1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97">
                  <a:moveTo>
                    <a:pt x="74" y="172"/>
                  </a:moveTo>
                  <a:cubicBezTo>
                    <a:pt x="64" y="172"/>
                    <a:pt x="54" y="169"/>
                    <a:pt x="46" y="163"/>
                  </a:cubicBezTo>
                  <a:cubicBezTo>
                    <a:pt x="12" y="197"/>
                    <a:pt x="12" y="197"/>
                    <a:pt x="12" y="197"/>
                  </a:cubicBezTo>
                  <a:cubicBezTo>
                    <a:pt x="0" y="197"/>
                    <a:pt x="0" y="197"/>
                    <a:pt x="0" y="197"/>
                  </a:cubicBezTo>
                  <a:cubicBezTo>
                    <a:pt x="0" y="184"/>
                    <a:pt x="0" y="184"/>
                    <a:pt x="0" y="184"/>
                  </a:cubicBezTo>
                  <a:cubicBezTo>
                    <a:pt x="34" y="151"/>
                    <a:pt x="34" y="151"/>
                    <a:pt x="34" y="151"/>
                  </a:cubicBezTo>
                  <a:cubicBezTo>
                    <a:pt x="34" y="151"/>
                    <a:pt x="34" y="151"/>
                    <a:pt x="34" y="151"/>
                  </a:cubicBezTo>
                  <a:cubicBezTo>
                    <a:pt x="148" y="37"/>
                    <a:pt x="148" y="37"/>
                    <a:pt x="148" y="37"/>
                  </a:cubicBezTo>
                  <a:cubicBezTo>
                    <a:pt x="27" y="136"/>
                    <a:pt x="27" y="136"/>
                    <a:pt x="27" y="136"/>
                  </a:cubicBezTo>
                  <a:cubicBezTo>
                    <a:pt x="25" y="132"/>
                    <a:pt x="25" y="127"/>
                    <a:pt x="25" y="123"/>
                  </a:cubicBezTo>
                  <a:cubicBezTo>
                    <a:pt x="25" y="95"/>
                    <a:pt x="158" y="0"/>
                    <a:pt x="185" y="0"/>
                  </a:cubicBezTo>
                  <a:cubicBezTo>
                    <a:pt x="197" y="0"/>
                    <a:pt x="197" y="0"/>
                    <a:pt x="197" y="12"/>
                  </a:cubicBezTo>
                  <a:cubicBezTo>
                    <a:pt x="197" y="39"/>
                    <a:pt x="101" y="172"/>
                    <a:pt x="74" y="172"/>
                  </a:cubicBezTo>
                  <a:close/>
                </a:path>
              </a:pathLst>
            </a:custGeom>
            <a:solidFill>
              <a:schemeClr val="bg1"/>
            </a:solidFill>
            <a:ln>
              <a:noFill/>
            </a:ln>
          </p:spPr>
          <p:txBody>
            <a:bodyPr vert="horz" wrap="square" lIns="91440" tIns="45720" rIns="91440" bIns="45720" numCol="1" anchor="t" anchorCtr="0" compatLnSpc="1"/>
            <a:lstStyle/>
            <a:p>
              <a:pPr algn="ctr"/>
              <a:endParaRPr lang="zh-CN" altLang="en-US"/>
            </a:p>
          </p:txBody>
        </p:sp>
      </p:grpSp>
      <p:grpSp>
        <p:nvGrpSpPr>
          <p:cNvPr id="47" name="组合 46"/>
          <p:cNvGrpSpPr/>
          <p:nvPr/>
        </p:nvGrpSpPr>
        <p:grpSpPr>
          <a:xfrm>
            <a:off x="516324" y="4535172"/>
            <a:ext cx="559500" cy="543135"/>
            <a:chOff x="8435387" y="2670048"/>
            <a:chExt cx="559500" cy="543135"/>
          </a:xfrm>
        </p:grpSpPr>
        <p:sp>
          <p:nvSpPr>
            <p:cNvPr id="48" name="椭圆 47"/>
            <p:cNvSpPr/>
            <p:nvPr/>
          </p:nvSpPr>
          <p:spPr>
            <a:xfrm>
              <a:off x="8435387" y="2673183"/>
              <a:ext cx="540000" cy="540000"/>
            </a:xfrm>
            <a:prstGeom prst="ellipse">
              <a:avLst/>
            </a:prstGeom>
            <a:solidFill>
              <a:srgbClr val="B19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5"/>
            <p:cNvSpPr/>
            <p:nvPr/>
          </p:nvSpPr>
          <p:spPr bwMode="auto">
            <a:xfrm>
              <a:off x="8556737" y="2670048"/>
              <a:ext cx="438150" cy="438150"/>
            </a:xfrm>
            <a:custGeom>
              <a:avLst/>
              <a:gdLst>
                <a:gd name="T0" fmla="*/ 74 w 197"/>
                <a:gd name="T1" fmla="*/ 172 h 197"/>
                <a:gd name="T2" fmla="*/ 46 w 197"/>
                <a:gd name="T3" fmla="*/ 163 h 197"/>
                <a:gd name="T4" fmla="*/ 12 w 197"/>
                <a:gd name="T5" fmla="*/ 197 h 197"/>
                <a:gd name="T6" fmla="*/ 0 w 197"/>
                <a:gd name="T7" fmla="*/ 197 h 197"/>
                <a:gd name="T8" fmla="*/ 0 w 197"/>
                <a:gd name="T9" fmla="*/ 184 h 197"/>
                <a:gd name="T10" fmla="*/ 34 w 197"/>
                <a:gd name="T11" fmla="*/ 151 h 197"/>
                <a:gd name="T12" fmla="*/ 34 w 197"/>
                <a:gd name="T13" fmla="*/ 151 h 197"/>
                <a:gd name="T14" fmla="*/ 148 w 197"/>
                <a:gd name="T15" fmla="*/ 37 h 197"/>
                <a:gd name="T16" fmla="*/ 27 w 197"/>
                <a:gd name="T17" fmla="*/ 136 h 197"/>
                <a:gd name="T18" fmla="*/ 25 w 197"/>
                <a:gd name="T19" fmla="*/ 123 h 197"/>
                <a:gd name="T20" fmla="*/ 185 w 197"/>
                <a:gd name="T21" fmla="*/ 0 h 197"/>
                <a:gd name="T22" fmla="*/ 197 w 197"/>
                <a:gd name="T23" fmla="*/ 12 h 197"/>
                <a:gd name="T24" fmla="*/ 74 w 197"/>
                <a:gd name="T25" fmla="*/ 1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97">
                  <a:moveTo>
                    <a:pt x="74" y="172"/>
                  </a:moveTo>
                  <a:cubicBezTo>
                    <a:pt x="64" y="172"/>
                    <a:pt x="54" y="169"/>
                    <a:pt x="46" y="163"/>
                  </a:cubicBezTo>
                  <a:cubicBezTo>
                    <a:pt x="12" y="197"/>
                    <a:pt x="12" y="197"/>
                    <a:pt x="12" y="197"/>
                  </a:cubicBezTo>
                  <a:cubicBezTo>
                    <a:pt x="0" y="197"/>
                    <a:pt x="0" y="197"/>
                    <a:pt x="0" y="197"/>
                  </a:cubicBezTo>
                  <a:cubicBezTo>
                    <a:pt x="0" y="184"/>
                    <a:pt x="0" y="184"/>
                    <a:pt x="0" y="184"/>
                  </a:cubicBezTo>
                  <a:cubicBezTo>
                    <a:pt x="34" y="151"/>
                    <a:pt x="34" y="151"/>
                    <a:pt x="34" y="151"/>
                  </a:cubicBezTo>
                  <a:cubicBezTo>
                    <a:pt x="34" y="151"/>
                    <a:pt x="34" y="151"/>
                    <a:pt x="34" y="151"/>
                  </a:cubicBezTo>
                  <a:cubicBezTo>
                    <a:pt x="148" y="37"/>
                    <a:pt x="148" y="37"/>
                    <a:pt x="148" y="37"/>
                  </a:cubicBezTo>
                  <a:cubicBezTo>
                    <a:pt x="27" y="136"/>
                    <a:pt x="27" y="136"/>
                    <a:pt x="27" y="136"/>
                  </a:cubicBezTo>
                  <a:cubicBezTo>
                    <a:pt x="25" y="132"/>
                    <a:pt x="25" y="127"/>
                    <a:pt x="25" y="123"/>
                  </a:cubicBezTo>
                  <a:cubicBezTo>
                    <a:pt x="25" y="95"/>
                    <a:pt x="158" y="0"/>
                    <a:pt x="185" y="0"/>
                  </a:cubicBezTo>
                  <a:cubicBezTo>
                    <a:pt x="197" y="0"/>
                    <a:pt x="197" y="0"/>
                    <a:pt x="197" y="12"/>
                  </a:cubicBezTo>
                  <a:cubicBezTo>
                    <a:pt x="197" y="39"/>
                    <a:pt x="101" y="172"/>
                    <a:pt x="74" y="172"/>
                  </a:cubicBezTo>
                  <a:close/>
                </a:path>
              </a:pathLst>
            </a:custGeom>
            <a:solidFill>
              <a:schemeClr val="bg1"/>
            </a:solidFill>
            <a:ln>
              <a:noFill/>
            </a:ln>
          </p:spPr>
          <p:txBody>
            <a:bodyPr vert="horz" wrap="square" lIns="91440" tIns="45720" rIns="91440" bIns="45720" numCol="1" anchor="t" anchorCtr="0" compatLnSpc="1"/>
            <a:lstStyle/>
            <a:p>
              <a:pPr algn="ctr"/>
              <a:endParaRPr lang="zh-CN" altLang="en-US"/>
            </a:p>
          </p:txBody>
        </p:sp>
      </p:grpSp>
      <p:sp>
        <p:nvSpPr>
          <p:cNvPr id="50" name="文本框 49"/>
          <p:cNvSpPr txBox="1"/>
          <p:nvPr/>
        </p:nvSpPr>
        <p:spPr>
          <a:xfrm>
            <a:off x="1586807" y="2418744"/>
            <a:ext cx="2428664" cy="646331"/>
          </a:xfrm>
          <a:prstGeom prst="rect">
            <a:avLst/>
          </a:prstGeom>
          <a:noFill/>
        </p:spPr>
        <p:txBody>
          <a:bodyPr wrap="square" rtlCol="0">
            <a:spAutoFit/>
          </a:bodyPr>
          <a:lstStyle/>
          <a:p>
            <a:r>
              <a:rPr lang="en-US" altLang="zh-CN" dirty="0">
                <a:ln w="25400" cap="rnd">
                  <a:noFill/>
                  <a:prstDash val="lgDash"/>
                </a:ln>
                <a:latin typeface="Times New Roman" panose="02020603050405020304" pitchFamily="18" charset="0"/>
                <a:cs typeface="Times New Roman" panose="02020603050405020304" pitchFamily="18" charset="0"/>
                <a:sym typeface="+mn-lt"/>
              </a:rPr>
              <a:t>Significance of </a:t>
            </a:r>
            <a:r>
              <a:rPr lang="en-US" altLang="zh-CN" b="0" i="0" dirty="0">
                <a:effectLst/>
                <a:latin typeface="Times New Roman" panose="02020603050405020304" pitchFamily="18" charset="0"/>
                <a:cs typeface="Times New Roman" panose="02020603050405020304" pitchFamily="18" charset="0"/>
              </a:rPr>
              <a:t>Historiography</a:t>
            </a:r>
            <a:r>
              <a:rPr lang="zh-CN" altLang="en-US" dirty="0">
                <a:ln w="25400" cap="rnd">
                  <a:noFill/>
                  <a:prstDash val="lgDash"/>
                </a:ln>
                <a:latin typeface="Times New Roman" panose="02020603050405020304" pitchFamily="18" charset="0"/>
                <a:cs typeface="Times New Roman" panose="02020603050405020304" pitchFamily="18" charset="0"/>
                <a:sym typeface="+mn-lt"/>
              </a:rPr>
              <a:t>？</a:t>
            </a:r>
            <a:endParaRPr lang="en-US" altLang="zh-CN" dirty="0">
              <a:ln w="25400" cap="rnd">
                <a:noFill/>
                <a:prstDash val="lgDash"/>
              </a:ln>
              <a:latin typeface="Times New Roman" panose="02020603050405020304" pitchFamily="18" charset="0"/>
              <a:cs typeface="Times New Roman" panose="02020603050405020304" pitchFamily="18" charset="0"/>
              <a:sym typeface="+mn-lt"/>
            </a:endParaRPr>
          </a:p>
        </p:txBody>
      </p:sp>
      <p:sp>
        <p:nvSpPr>
          <p:cNvPr id="51" name="文本框 50"/>
          <p:cNvSpPr txBox="1"/>
          <p:nvPr/>
        </p:nvSpPr>
        <p:spPr>
          <a:xfrm>
            <a:off x="1586807" y="3498805"/>
            <a:ext cx="2428664" cy="646331"/>
          </a:xfrm>
          <a:prstGeom prst="rect">
            <a:avLst/>
          </a:prstGeom>
          <a:noFill/>
        </p:spPr>
        <p:txBody>
          <a:bodyPr wrap="square" rtlCol="0">
            <a:spAutoFit/>
          </a:bodyPr>
          <a:lstStyle/>
          <a:p>
            <a:r>
              <a:rPr lang="en-US" altLang="zh-CN"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Insufficient use of archives.</a:t>
            </a:r>
          </a:p>
        </p:txBody>
      </p:sp>
      <p:sp>
        <p:nvSpPr>
          <p:cNvPr id="52" name="文本框 51"/>
          <p:cNvSpPr txBox="1"/>
          <p:nvPr/>
        </p:nvSpPr>
        <p:spPr>
          <a:xfrm>
            <a:off x="1586807" y="4616642"/>
            <a:ext cx="2428664" cy="646331"/>
          </a:xfrm>
          <a:prstGeom prst="rect">
            <a:avLst/>
          </a:prstGeom>
          <a:noFill/>
        </p:spPr>
        <p:txBody>
          <a:bodyPr wrap="square" rtlCol="0">
            <a:spAutoFit/>
          </a:bodyPr>
          <a:lstStyle/>
          <a:p>
            <a:r>
              <a:rPr lang="zh-CN" altLang="en-US"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a:t>
            </a:r>
            <a:r>
              <a:rPr lang="en-US" altLang="zh-CN"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unapproachable</a:t>
            </a:r>
            <a:r>
              <a:rPr lang="zh-CN" altLang="en-US"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 </a:t>
            </a:r>
            <a:r>
              <a:rPr lang="en-US" altLang="zh-CN" dirty="0">
                <a:ln w="25400" cap="rnd">
                  <a:noFill/>
                  <a:prstDash val="lgDash"/>
                </a:ln>
                <a:solidFill>
                  <a:schemeClr val="tx1">
                    <a:lumMod val="85000"/>
                    <a:lumOff val="15000"/>
                  </a:schemeClr>
                </a:solidFill>
                <a:latin typeface="Times New Roman" panose="02020603050405020304" pitchFamily="18" charset="0"/>
                <a:cs typeface="Times New Roman" panose="02020603050405020304" pitchFamily="18" charset="0"/>
                <a:sym typeface="+mn-lt"/>
              </a:rPr>
              <a:t>writing.</a:t>
            </a:r>
          </a:p>
        </p:txBody>
      </p:sp>
      <p:grpSp>
        <p:nvGrpSpPr>
          <p:cNvPr id="53" name="组合 52"/>
          <p:cNvGrpSpPr/>
          <p:nvPr/>
        </p:nvGrpSpPr>
        <p:grpSpPr>
          <a:xfrm>
            <a:off x="7403777" y="2540066"/>
            <a:ext cx="565252" cy="518508"/>
            <a:chOff x="7657627" y="1440001"/>
            <a:chExt cx="565252" cy="518508"/>
          </a:xfrm>
        </p:grpSpPr>
        <p:sp>
          <p:nvSpPr>
            <p:cNvPr id="54" name="椭圆 53"/>
            <p:cNvSpPr/>
            <p:nvPr/>
          </p:nvSpPr>
          <p:spPr>
            <a:xfrm>
              <a:off x="7657627" y="1635508"/>
              <a:ext cx="323001" cy="323001"/>
            </a:xfrm>
            <a:prstGeom prst="ellipse">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7738378" y="1440001"/>
              <a:ext cx="484501" cy="484501"/>
            </a:xfrm>
            <a:prstGeom prst="ellipse">
              <a:avLst/>
            </a:prstGeom>
            <a:solidFill>
              <a:schemeClr val="bg1">
                <a:lumMod val="9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1" name="直角三角形 70"/>
          <p:cNvSpPr/>
          <p:nvPr/>
        </p:nvSpPr>
        <p:spPr>
          <a:xfrm>
            <a:off x="5161973" y="4726561"/>
            <a:ext cx="351508" cy="351508"/>
          </a:xfrm>
          <a:prstGeom prst="rtTriangle">
            <a:avLst/>
          </a:prstGeom>
          <a:solidFill>
            <a:srgbClr val="B1993C"/>
          </a:solidFill>
          <a:ln>
            <a:solidFill>
              <a:srgbClr val="B199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flipH="1">
            <a:off x="5177042" y="2306782"/>
            <a:ext cx="351508" cy="351508"/>
          </a:xfrm>
          <a:prstGeom prst="rtTriangle">
            <a:avLst/>
          </a:prstGeom>
          <a:solidFill>
            <a:srgbClr val="B1993C"/>
          </a:solidFill>
          <a:ln>
            <a:solidFill>
              <a:srgbClr val="B199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086925" y="1548959"/>
            <a:ext cx="237630" cy="23763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2" name="组合 81"/>
          <p:cNvGrpSpPr/>
          <p:nvPr/>
        </p:nvGrpSpPr>
        <p:grpSpPr>
          <a:xfrm>
            <a:off x="516324" y="755798"/>
            <a:ext cx="3020318" cy="698823"/>
            <a:chOff x="1700262" y="637572"/>
            <a:chExt cx="5560224" cy="698823"/>
          </a:xfrm>
        </p:grpSpPr>
        <p:sp>
          <p:nvSpPr>
            <p:cNvPr id="83" name="文本框 82"/>
            <p:cNvSpPr txBox="1"/>
            <p:nvPr/>
          </p:nvSpPr>
          <p:spPr>
            <a:xfrm>
              <a:off x="1700262" y="637572"/>
              <a:ext cx="5560224" cy="646331"/>
            </a:xfrm>
            <a:prstGeom prst="rect">
              <a:avLst/>
            </a:prstGeom>
            <a:noFill/>
          </p:spPr>
          <p:txBody>
            <a:bodyPr wrap="square" rtlCol="0">
              <a:spAutoFit/>
            </a:bodyPr>
            <a:lstStyle/>
            <a:p>
              <a:r>
                <a:rPr lang="en-US" altLang="zh-CN" sz="3600" b="1" spc="300" dirty="0">
                  <a:ln w="25400" cap="rnd">
                    <a:noFill/>
                    <a:prstDash val="lgDash"/>
                  </a:ln>
                  <a:solidFill>
                    <a:schemeClr val="tx1">
                      <a:lumMod val="75000"/>
                      <a:lumOff val="25000"/>
                    </a:schemeClr>
                  </a:solidFill>
                  <a:cs typeface="+mn-ea"/>
                  <a:sym typeface="+mn-lt"/>
                </a:rPr>
                <a:t>Limitation</a:t>
              </a:r>
            </a:p>
          </p:txBody>
        </p:sp>
        <p:sp>
          <p:nvSpPr>
            <p:cNvPr id="84" name="文本框 83"/>
            <p:cNvSpPr txBox="1"/>
            <p:nvPr/>
          </p:nvSpPr>
          <p:spPr>
            <a:xfrm>
              <a:off x="1700262" y="690064"/>
              <a:ext cx="5560224" cy="646331"/>
            </a:xfrm>
            <a:prstGeom prst="rect">
              <a:avLst/>
            </a:prstGeom>
            <a:noFill/>
          </p:spPr>
          <p:txBody>
            <a:bodyPr wrap="square" rtlCol="0">
              <a:spAutoFit/>
            </a:bodyPr>
            <a:lstStyle/>
            <a:p>
              <a:r>
                <a:rPr lang="en-US" altLang="zh-CN" sz="3600" b="1" spc="300" dirty="0">
                  <a:ln w="25400" cap="rnd">
                    <a:noFill/>
                    <a:prstDash val="lgDash"/>
                  </a:ln>
                  <a:solidFill>
                    <a:srgbClr val="FFC000">
                      <a:alpha val="89000"/>
                    </a:srgbClr>
                  </a:solidFill>
                  <a:cs typeface="+mn-ea"/>
                  <a:sym typeface="+mn-lt"/>
                </a:rPr>
                <a:t>Limitation</a:t>
              </a:r>
            </a:p>
          </p:txBody>
        </p:sp>
      </p:gr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61000"/>
          </a:schemeClr>
        </a:solidFill>
        <a:effectLst/>
      </p:bgPr>
    </p:bg>
    <p:spTree>
      <p:nvGrpSpPr>
        <p:cNvPr id="1" name=""/>
        <p:cNvGrpSpPr/>
        <p:nvPr/>
      </p:nvGrpSpPr>
      <p:grpSpPr>
        <a:xfrm>
          <a:off x="0" y="0"/>
          <a:ext cx="0" cy="0"/>
          <a:chOff x="0" y="0"/>
          <a:chExt cx="0" cy="0"/>
        </a:xfrm>
      </p:grpSpPr>
      <p:pic>
        <p:nvPicPr>
          <p:cNvPr id="79" name="图片 78">
            <a:hlinkClick r:id="rId2" action="ppaction://hlinksldjump"/>
          </p:cNvPr>
          <p:cNvPicPr>
            <a:picLocks noChangeAspect="1"/>
          </p:cNvPicPr>
          <p:nvPr/>
        </p:nvPicPr>
        <p:blipFill>
          <a:blip r:embed="rId3">
            <a:extLst>
              <a:ext uri="{BEBA8EAE-BF5A-486C-A8C5-ECC9F3942E4B}">
                <a14:imgProps xmlns:a14="http://schemas.microsoft.com/office/drawing/2010/main">
                  <a14:imgLayer r:embed="rId4">
                    <a14:imgEffect>
                      <a14:brightnessContrast bright="2000" contrast="1000"/>
                    </a14:imgEffect>
                    <a14:imgEffect>
                      <a14:colorTemperature colorTemp="1939"/>
                    </a14:imgEffect>
                    <a14:imgEffect>
                      <a14:saturation sat="0"/>
                    </a14:imgEffect>
                    <a14:imgEffect>
                      <a14:sharpenSoften amount="-48000"/>
                    </a14:imgEffect>
                  </a14:imgLayer>
                </a14:imgProps>
              </a:ext>
            </a:extLst>
          </a:blip>
          <a:stretch>
            <a:fillRect/>
          </a:stretch>
        </p:blipFill>
        <p:spPr>
          <a:xfrm>
            <a:off x="-2268" y="0"/>
            <a:ext cx="12216071" cy="6865588"/>
          </a:xfrm>
          <a:prstGeom prst="rect">
            <a:avLst/>
          </a:prstGeom>
        </p:spPr>
      </p:pic>
      <p:sp>
        <p:nvSpPr>
          <p:cNvPr id="90" name="圆: 空心 89"/>
          <p:cNvSpPr/>
          <p:nvPr/>
        </p:nvSpPr>
        <p:spPr>
          <a:xfrm>
            <a:off x="6143524" y="4987460"/>
            <a:ext cx="403598" cy="382876"/>
          </a:xfrm>
          <a:prstGeom prst="donut">
            <a:avLst>
              <a:gd name="adj" fmla="val 4991"/>
            </a:avLst>
          </a:prstGeom>
          <a:solidFill>
            <a:schemeClr val="bg1">
              <a:alpha val="45000"/>
            </a:schemeClr>
          </a:solid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77" name="连接符: 曲线 76"/>
          <p:cNvCxnSpPr/>
          <p:nvPr/>
        </p:nvCxnSpPr>
        <p:spPr>
          <a:xfrm flipV="1">
            <a:off x="4838382" y="2860318"/>
            <a:ext cx="2534773" cy="1701990"/>
          </a:xfrm>
          <a:prstGeom prst="curvedConnector3">
            <a:avLst>
              <a:gd name="adj1" fmla="val 50000"/>
            </a:avLst>
          </a:prstGeom>
          <a:ln w="12700" cmpd="sng">
            <a:solidFill>
              <a:schemeClr val="bg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75" name="任意多边形: 形状 74"/>
          <p:cNvSpPr/>
          <p:nvPr/>
        </p:nvSpPr>
        <p:spPr>
          <a:xfrm rot="19957676" flipV="1">
            <a:off x="3720629" y="5122995"/>
            <a:ext cx="2698344" cy="45719"/>
          </a:xfrm>
          <a:custGeom>
            <a:avLst/>
            <a:gdLst>
              <a:gd name="connsiteX0" fmla="*/ 4033988 w 4226685"/>
              <a:gd name="connsiteY0" fmla="*/ 1 h 338369"/>
              <a:gd name="connsiteX1" fmla="*/ 4226685 w 4226685"/>
              <a:gd name="connsiteY1" fmla="*/ 338368 h 338369"/>
              <a:gd name="connsiteX2" fmla="*/ 3841290 w 4226685"/>
              <a:gd name="connsiteY2" fmla="*/ 338368 h 338369"/>
              <a:gd name="connsiteX3" fmla="*/ 3841291 w 4226685"/>
              <a:gd name="connsiteY3" fmla="*/ 338366 h 338369"/>
              <a:gd name="connsiteX4" fmla="*/ 385394 w 4226685"/>
              <a:gd name="connsiteY4" fmla="*/ 338366 h 338369"/>
              <a:gd name="connsiteX5" fmla="*/ 385395 w 4226685"/>
              <a:gd name="connsiteY5" fmla="*/ 338369 h 338369"/>
              <a:gd name="connsiteX6" fmla="*/ 0 w 4226685"/>
              <a:gd name="connsiteY6" fmla="*/ 338369 h 338369"/>
              <a:gd name="connsiteX7" fmla="*/ 192698 w 4226685"/>
              <a:gd name="connsiteY7" fmla="*/ 2 h 338369"/>
              <a:gd name="connsiteX8" fmla="*/ 195782 w 4226685"/>
              <a:gd name="connsiteY8" fmla="*/ 5416 h 338369"/>
              <a:gd name="connsiteX9" fmla="*/ 195782 w 4226685"/>
              <a:gd name="connsiteY9" fmla="*/ 0 h 338369"/>
              <a:gd name="connsiteX10" fmla="*/ 4030653 w 4226685"/>
              <a:gd name="connsiteY10" fmla="*/ 0 h 338369"/>
              <a:gd name="connsiteX11" fmla="*/ 4030653 w 4226685"/>
              <a:gd name="connsiteY11" fmla="*/ 5857 h 3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26685" h="338369">
                <a:moveTo>
                  <a:pt x="4033988" y="1"/>
                </a:moveTo>
                <a:lnTo>
                  <a:pt x="4226685" y="338368"/>
                </a:lnTo>
                <a:lnTo>
                  <a:pt x="3841290" y="338368"/>
                </a:lnTo>
                <a:lnTo>
                  <a:pt x="3841291" y="338366"/>
                </a:lnTo>
                <a:lnTo>
                  <a:pt x="385394" y="338366"/>
                </a:lnTo>
                <a:lnTo>
                  <a:pt x="385395" y="338369"/>
                </a:lnTo>
                <a:lnTo>
                  <a:pt x="0" y="338369"/>
                </a:lnTo>
                <a:lnTo>
                  <a:pt x="192698" y="2"/>
                </a:lnTo>
                <a:lnTo>
                  <a:pt x="195782" y="5416"/>
                </a:lnTo>
                <a:lnTo>
                  <a:pt x="195782" y="0"/>
                </a:lnTo>
                <a:lnTo>
                  <a:pt x="4030653" y="0"/>
                </a:lnTo>
                <a:lnTo>
                  <a:pt x="4030653" y="5857"/>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4" name="任意多边形: 形状 73"/>
          <p:cNvSpPr/>
          <p:nvPr/>
        </p:nvSpPr>
        <p:spPr>
          <a:xfrm rot="19957676" flipV="1">
            <a:off x="4087691" y="4224627"/>
            <a:ext cx="4498680" cy="45719"/>
          </a:xfrm>
          <a:custGeom>
            <a:avLst/>
            <a:gdLst>
              <a:gd name="connsiteX0" fmla="*/ 4033988 w 4226685"/>
              <a:gd name="connsiteY0" fmla="*/ 1 h 338369"/>
              <a:gd name="connsiteX1" fmla="*/ 4226685 w 4226685"/>
              <a:gd name="connsiteY1" fmla="*/ 338368 h 338369"/>
              <a:gd name="connsiteX2" fmla="*/ 3841290 w 4226685"/>
              <a:gd name="connsiteY2" fmla="*/ 338368 h 338369"/>
              <a:gd name="connsiteX3" fmla="*/ 3841291 w 4226685"/>
              <a:gd name="connsiteY3" fmla="*/ 338366 h 338369"/>
              <a:gd name="connsiteX4" fmla="*/ 385394 w 4226685"/>
              <a:gd name="connsiteY4" fmla="*/ 338366 h 338369"/>
              <a:gd name="connsiteX5" fmla="*/ 385395 w 4226685"/>
              <a:gd name="connsiteY5" fmla="*/ 338369 h 338369"/>
              <a:gd name="connsiteX6" fmla="*/ 0 w 4226685"/>
              <a:gd name="connsiteY6" fmla="*/ 338369 h 338369"/>
              <a:gd name="connsiteX7" fmla="*/ 192698 w 4226685"/>
              <a:gd name="connsiteY7" fmla="*/ 2 h 338369"/>
              <a:gd name="connsiteX8" fmla="*/ 195782 w 4226685"/>
              <a:gd name="connsiteY8" fmla="*/ 5416 h 338369"/>
              <a:gd name="connsiteX9" fmla="*/ 195782 w 4226685"/>
              <a:gd name="connsiteY9" fmla="*/ 0 h 338369"/>
              <a:gd name="connsiteX10" fmla="*/ 4030653 w 4226685"/>
              <a:gd name="connsiteY10" fmla="*/ 0 h 338369"/>
              <a:gd name="connsiteX11" fmla="*/ 4030653 w 4226685"/>
              <a:gd name="connsiteY11" fmla="*/ 5857 h 3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26685" h="338369">
                <a:moveTo>
                  <a:pt x="4033988" y="1"/>
                </a:moveTo>
                <a:lnTo>
                  <a:pt x="4226685" y="338368"/>
                </a:lnTo>
                <a:lnTo>
                  <a:pt x="3841290" y="338368"/>
                </a:lnTo>
                <a:lnTo>
                  <a:pt x="3841291" y="338366"/>
                </a:lnTo>
                <a:lnTo>
                  <a:pt x="385394" y="338366"/>
                </a:lnTo>
                <a:lnTo>
                  <a:pt x="385395" y="338369"/>
                </a:lnTo>
                <a:lnTo>
                  <a:pt x="0" y="338369"/>
                </a:lnTo>
                <a:lnTo>
                  <a:pt x="192698" y="2"/>
                </a:lnTo>
                <a:lnTo>
                  <a:pt x="195782" y="5416"/>
                </a:lnTo>
                <a:lnTo>
                  <a:pt x="195782" y="0"/>
                </a:lnTo>
                <a:lnTo>
                  <a:pt x="4030653" y="0"/>
                </a:lnTo>
                <a:lnTo>
                  <a:pt x="4030653" y="5857"/>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5" name="圆: 空心 64"/>
          <p:cNvSpPr/>
          <p:nvPr/>
        </p:nvSpPr>
        <p:spPr>
          <a:xfrm>
            <a:off x="4632101" y="2149249"/>
            <a:ext cx="3089207" cy="3062294"/>
          </a:xfrm>
          <a:prstGeom prst="donut">
            <a:avLst>
              <a:gd name="adj" fmla="val 995"/>
            </a:avLst>
          </a:prstGeom>
          <a:solidFill>
            <a:schemeClr val="bg1">
              <a:alpha val="30000"/>
            </a:schemeClr>
          </a:solidFill>
          <a:ln>
            <a:solidFill>
              <a:schemeClr val="bg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98" name="组合 97"/>
          <p:cNvGrpSpPr/>
          <p:nvPr/>
        </p:nvGrpSpPr>
        <p:grpSpPr>
          <a:xfrm>
            <a:off x="7761328" y="3635629"/>
            <a:ext cx="609272" cy="725184"/>
            <a:chOff x="8415323" y="1541665"/>
            <a:chExt cx="373838" cy="641704"/>
          </a:xfrm>
        </p:grpSpPr>
        <p:cxnSp>
          <p:nvCxnSpPr>
            <p:cNvPr id="40" name="直接连接符 39"/>
            <p:cNvCxnSpPr/>
            <p:nvPr/>
          </p:nvCxnSpPr>
          <p:spPr>
            <a:xfrm rot="20555514" flipH="1">
              <a:off x="8415323" y="1608997"/>
              <a:ext cx="365975" cy="512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717147" y="1541665"/>
              <a:ext cx="72014" cy="2245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8476963" y="1766202"/>
              <a:ext cx="312198" cy="417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任意多边形: 形状 36"/>
          <p:cNvSpPr/>
          <p:nvPr/>
        </p:nvSpPr>
        <p:spPr>
          <a:xfrm rot="19957676">
            <a:off x="5294653" y="1971670"/>
            <a:ext cx="2190623" cy="45719"/>
          </a:xfrm>
          <a:custGeom>
            <a:avLst/>
            <a:gdLst>
              <a:gd name="connsiteX0" fmla="*/ 4033988 w 4226685"/>
              <a:gd name="connsiteY0" fmla="*/ 1 h 338369"/>
              <a:gd name="connsiteX1" fmla="*/ 4226685 w 4226685"/>
              <a:gd name="connsiteY1" fmla="*/ 338368 h 338369"/>
              <a:gd name="connsiteX2" fmla="*/ 3841290 w 4226685"/>
              <a:gd name="connsiteY2" fmla="*/ 338368 h 338369"/>
              <a:gd name="connsiteX3" fmla="*/ 3841291 w 4226685"/>
              <a:gd name="connsiteY3" fmla="*/ 338366 h 338369"/>
              <a:gd name="connsiteX4" fmla="*/ 385394 w 4226685"/>
              <a:gd name="connsiteY4" fmla="*/ 338366 h 338369"/>
              <a:gd name="connsiteX5" fmla="*/ 385395 w 4226685"/>
              <a:gd name="connsiteY5" fmla="*/ 338369 h 338369"/>
              <a:gd name="connsiteX6" fmla="*/ 0 w 4226685"/>
              <a:gd name="connsiteY6" fmla="*/ 338369 h 338369"/>
              <a:gd name="connsiteX7" fmla="*/ 192698 w 4226685"/>
              <a:gd name="connsiteY7" fmla="*/ 2 h 338369"/>
              <a:gd name="connsiteX8" fmla="*/ 195782 w 4226685"/>
              <a:gd name="connsiteY8" fmla="*/ 5416 h 338369"/>
              <a:gd name="connsiteX9" fmla="*/ 195782 w 4226685"/>
              <a:gd name="connsiteY9" fmla="*/ 0 h 338369"/>
              <a:gd name="connsiteX10" fmla="*/ 4030653 w 4226685"/>
              <a:gd name="connsiteY10" fmla="*/ 0 h 338369"/>
              <a:gd name="connsiteX11" fmla="*/ 4030653 w 4226685"/>
              <a:gd name="connsiteY11" fmla="*/ 5857 h 3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26685" h="338369">
                <a:moveTo>
                  <a:pt x="4033988" y="1"/>
                </a:moveTo>
                <a:lnTo>
                  <a:pt x="4226685" y="338368"/>
                </a:lnTo>
                <a:lnTo>
                  <a:pt x="3841290" y="338368"/>
                </a:lnTo>
                <a:lnTo>
                  <a:pt x="3841291" y="338366"/>
                </a:lnTo>
                <a:lnTo>
                  <a:pt x="385394" y="338366"/>
                </a:lnTo>
                <a:lnTo>
                  <a:pt x="385395" y="338369"/>
                </a:lnTo>
                <a:lnTo>
                  <a:pt x="0" y="338369"/>
                </a:lnTo>
                <a:lnTo>
                  <a:pt x="192698" y="2"/>
                </a:lnTo>
                <a:lnTo>
                  <a:pt x="195782" y="5416"/>
                </a:lnTo>
                <a:lnTo>
                  <a:pt x="195782" y="0"/>
                </a:lnTo>
                <a:lnTo>
                  <a:pt x="4030653" y="0"/>
                </a:lnTo>
                <a:lnTo>
                  <a:pt x="4030653" y="5857"/>
                </a:lnTo>
                <a:close/>
              </a:path>
            </a:pathLst>
          </a:cu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任意多边形: 形状 35"/>
          <p:cNvSpPr/>
          <p:nvPr/>
        </p:nvSpPr>
        <p:spPr>
          <a:xfrm rot="19957676">
            <a:off x="3024357" y="2139181"/>
            <a:ext cx="4684417" cy="45719"/>
          </a:xfrm>
          <a:custGeom>
            <a:avLst/>
            <a:gdLst>
              <a:gd name="connsiteX0" fmla="*/ 4033988 w 4226685"/>
              <a:gd name="connsiteY0" fmla="*/ 1 h 338369"/>
              <a:gd name="connsiteX1" fmla="*/ 4226685 w 4226685"/>
              <a:gd name="connsiteY1" fmla="*/ 338368 h 338369"/>
              <a:gd name="connsiteX2" fmla="*/ 3841290 w 4226685"/>
              <a:gd name="connsiteY2" fmla="*/ 338368 h 338369"/>
              <a:gd name="connsiteX3" fmla="*/ 3841291 w 4226685"/>
              <a:gd name="connsiteY3" fmla="*/ 338366 h 338369"/>
              <a:gd name="connsiteX4" fmla="*/ 385394 w 4226685"/>
              <a:gd name="connsiteY4" fmla="*/ 338366 h 338369"/>
              <a:gd name="connsiteX5" fmla="*/ 385395 w 4226685"/>
              <a:gd name="connsiteY5" fmla="*/ 338369 h 338369"/>
              <a:gd name="connsiteX6" fmla="*/ 0 w 4226685"/>
              <a:gd name="connsiteY6" fmla="*/ 338369 h 338369"/>
              <a:gd name="connsiteX7" fmla="*/ 192698 w 4226685"/>
              <a:gd name="connsiteY7" fmla="*/ 2 h 338369"/>
              <a:gd name="connsiteX8" fmla="*/ 195782 w 4226685"/>
              <a:gd name="connsiteY8" fmla="*/ 5416 h 338369"/>
              <a:gd name="connsiteX9" fmla="*/ 195782 w 4226685"/>
              <a:gd name="connsiteY9" fmla="*/ 0 h 338369"/>
              <a:gd name="connsiteX10" fmla="*/ 4030653 w 4226685"/>
              <a:gd name="connsiteY10" fmla="*/ 0 h 338369"/>
              <a:gd name="connsiteX11" fmla="*/ 4030653 w 4226685"/>
              <a:gd name="connsiteY11" fmla="*/ 5857 h 3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26685" h="338369">
                <a:moveTo>
                  <a:pt x="4033988" y="1"/>
                </a:moveTo>
                <a:lnTo>
                  <a:pt x="4226685" y="338368"/>
                </a:lnTo>
                <a:lnTo>
                  <a:pt x="3841290" y="338368"/>
                </a:lnTo>
                <a:lnTo>
                  <a:pt x="3841291" y="338366"/>
                </a:lnTo>
                <a:lnTo>
                  <a:pt x="385394" y="338366"/>
                </a:lnTo>
                <a:lnTo>
                  <a:pt x="385395" y="338369"/>
                </a:lnTo>
                <a:lnTo>
                  <a:pt x="0" y="338369"/>
                </a:lnTo>
                <a:lnTo>
                  <a:pt x="192698" y="2"/>
                </a:lnTo>
                <a:lnTo>
                  <a:pt x="195782" y="5416"/>
                </a:lnTo>
                <a:lnTo>
                  <a:pt x="195782" y="0"/>
                </a:lnTo>
                <a:lnTo>
                  <a:pt x="4030653" y="0"/>
                </a:lnTo>
                <a:lnTo>
                  <a:pt x="4030653" y="5857"/>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66" name="组合 65"/>
          <p:cNvGrpSpPr/>
          <p:nvPr/>
        </p:nvGrpSpPr>
        <p:grpSpPr>
          <a:xfrm rot="13641025">
            <a:off x="4008939" y="3353981"/>
            <a:ext cx="906278" cy="736944"/>
            <a:chOff x="1785953" y="1962229"/>
            <a:chExt cx="2866656" cy="1466771"/>
          </a:xfrm>
        </p:grpSpPr>
        <p:cxnSp>
          <p:nvCxnSpPr>
            <p:cNvPr id="67" name="直接连接符 66"/>
            <p:cNvCxnSpPr/>
            <p:nvPr/>
          </p:nvCxnSpPr>
          <p:spPr>
            <a:xfrm flipH="1">
              <a:off x="1785953" y="1962229"/>
              <a:ext cx="1424607" cy="14667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1785953" y="1962229"/>
              <a:ext cx="2866656" cy="1466771"/>
              <a:chOff x="1785953" y="1962229"/>
              <a:chExt cx="2866656" cy="1466771"/>
            </a:xfrm>
          </p:grpSpPr>
          <p:cxnSp>
            <p:nvCxnSpPr>
              <p:cNvPr id="69" name="直接连接符 68"/>
              <p:cNvCxnSpPr/>
              <p:nvPr/>
            </p:nvCxnSpPr>
            <p:spPr>
              <a:xfrm flipH="1">
                <a:off x="1785953" y="3424093"/>
                <a:ext cx="2866656" cy="49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210560" y="1962229"/>
                <a:ext cx="1442049" cy="14618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3210560" y="1962229"/>
                <a:ext cx="8036" cy="7309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810260" y="2693161"/>
                <a:ext cx="1391136" cy="7309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3218597" y="2695615"/>
                <a:ext cx="1434012" cy="7284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5" name="圆: 空心 84"/>
          <p:cNvSpPr/>
          <p:nvPr/>
        </p:nvSpPr>
        <p:spPr>
          <a:xfrm>
            <a:off x="3943947" y="1196371"/>
            <a:ext cx="364655" cy="393560"/>
          </a:xfrm>
          <a:prstGeom prst="donut">
            <a:avLst>
              <a:gd name="adj" fmla="val 4991"/>
            </a:avLst>
          </a:prstGeom>
          <a:solidFill>
            <a:schemeClr val="bg1">
              <a:alpha val="45000"/>
            </a:schemeClr>
          </a:solid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2" name="文本框 91"/>
          <p:cNvSpPr txBox="1"/>
          <p:nvPr/>
        </p:nvSpPr>
        <p:spPr>
          <a:xfrm>
            <a:off x="1091070" y="2309698"/>
            <a:ext cx="2409275" cy="584775"/>
          </a:xfrm>
          <a:prstGeom prst="rect">
            <a:avLst/>
          </a:prstGeom>
          <a:noFill/>
        </p:spPr>
        <p:txBody>
          <a:bodyPr wrap="square" rtlCol="0">
            <a:spAutoFit/>
          </a:bodyPr>
          <a:lstStyle/>
          <a:p>
            <a:endParaRPr lang="zh-CN" altLang="en-US" sz="3200" b="1" spc="300">
              <a:ln w="25400" cap="rnd">
                <a:noFill/>
                <a:prstDash val="lgDash"/>
              </a:ln>
              <a:solidFill>
                <a:schemeClr val="tx1">
                  <a:lumMod val="65000"/>
                  <a:lumOff val="35000"/>
                </a:schemeClr>
              </a:solidFill>
              <a:cs typeface="+mn-ea"/>
              <a:sym typeface="+mn-lt"/>
            </a:endParaRPr>
          </a:p>
        </p:txBody>
      </p:sp>
      <p:sp>
        <p:nvSpPr>
          <p:cNvPr id="103" name="圆: 空心 102"/>
          <p:cNvSpPr/>
          <p:nvPr/>
        </p:nvSpPr>
        <p:spPr>
          <a:xfrm>
            <a:off x="5548921" y="5301226"/>
            <a:ext cx="610828" cy="579466"/>
          </a:xfrm>
          <a:prstGeom prst="donut">
            <a:avLst>
              <a:gd name="adj" fmla="val 4991"/>
            </a:avLst>
          </a:prstGeom>
          <a:solidFill>
            <a:schemeClr val="bg1">
              <a:alpha val="45000"/>
            </a:schemeClr>
          </a:solid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1" name="圆: 空心 50"/>
          <p:cNvSpPr/>
          <p:nvPr/>
        </p:nvSpPr>
        <p:spPr>
          <a:xfrm>
            <a:off x="3696105" y="1268414"/>
            <a:ext cx="520777" cy="562057"/>
          </a:xfrm>
          <a:prstGeom prst="donut">
            <a:avLst>
              <a:gd name="adj" fmla="val 4991"/>
            </a:avLst>
          </a:prstGeom>
          <a:solidFill>
            <a:schemeClr val="bg1">
              <a:alpha val="45000"/>
            </a:schemeClr>
          </a:solid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6" name="文本框 75"/>
          <p:cNvSpPr txBox="1"/>
          <p:nvPr/>
        </p:nvSpPr>
        <p:spPr>
          <a:xfrm>
            <a:off x="775595" y="4408455"/>
            <a:ext cx="11005670" cy="2400657"/>
          </a:xfrm>
          <a:prstGeom prst="rect">
            <a:avLst/>
          </a:prstGeom>
          <a:noFill/>
        </p:spPr>
        <p:txBody>
          <a:bodyPr wrap="square" rtlCol="0">
            <a:spAutoFit/>
          </a:bodyPr>
          <a:lstStyle/>
          <a:p>
            <a:r>
              <a:rPr lang="en-US" altLang="zh-CN" sz="15000" b="1" spc="600" dirty="0">
                <a:ln w="25400" cap="rnd">
                  <a:noFill/>
                  <a:prstDash val="lgDash"/>
                </a:ln>
                <a:solidFill>
                  <a:schemeClr val="bg2">
                    <a:lumMod val="75000"/>
                    <a:alpha val="31000"/>
                  </a:schemeClr>
                </a:solidFill>
                <a:cs typeface="+mn-ea"/>
                <a:sym typeface="+mn-lt"/>
              </a:rPr>
              <a:t>QUESTIONS</a:t>
            </a:r>
            <a:r>
              <a:rPr lang="zh-CN" altLang="en-US" sz="15000" b="1" spc="600" dirty="0">
                <a:ln w="25400" cap="rnd">
                  <a:noFill/>
                  <a:prstDash val="lgDash"/>
                </a:ln>
                <a:solidFill>
                  <a:schemeClr val="bg2">
                    <a:lumMod val="75000"/>
                    <a:alpha val="31000"/>
                  </a:schemeClr>
                </a:solidFill>
                <a:cs typeface="+mn-ea"/>
                <a:sym typeface="+mn-lt"/>
              </a:rPr>
              <a:t>？</a:t>
            </a:r>
            <a:endParaRPr lang="zh-CN" altLang="en-US" sz="15000" b="1" spc="600" dirty="0">
              <a:ln w="25400" cap="rnd">
                <a:noFill/>
                <a:prstDash val="lgDash"/>
              </a:ln>
              <a:solidFill>
                <a:schemeClr val="bg2"/>
              </a:solidFill>
              <a:cs typeface="+mn-ea"/>
              <a:sym typeface="+mn-lt"/>
            </a:endParaRPr>
          </a:p>
        </p:txBody>
      </p:sp>
      <p:sp>
        <p:nvSpPr>
          <p:cNvPr id="38" name="文本框 37"/>
          <p:cNvSpPr txBox="1"/>
          <p:nvPr/>
        </p:nvSpPr>
        <p:spPr>
          <a:xfrm>
            <a:off x="1303662" y="278768"/>
            <a:ext cx="9584675" cy="2554545"/>
          </a:xfrm>
          <a:prstGeom prst="rect">
            <a:avLst/>
          </a:prstGeom>
          <a:noFill/>
        </p:spPr>
        <p:txBody>
          <a:bodyPr wrap="square" rtlCol="0">
            <a:spAutoFit/>
          </a:bodyPr>
          <a:lstStyle/>
          <a:p>
            <a:pPr algn="ctr"/>
            <a:r>
              <a:rPr lang="en-US" altLang="zh-CN" sz="8000" b="1" spc="600" dirty="0">
                <a:ln w="25400" cap="rnd">
                  <a:noFill/>
                  <a:prstDash val="lgDash"/>
                </a:ln>
                <a:solidFill>
                  <a:schemeClr val="tx1">
                    <a:lumMod val="65000"/>
                    <a:lumOff val="35000"/>
                    <a:alpha val="17000"/>
                  </a:schemeClr>
                </a:solidFill>
                <a:cs typeface="+mn-ea"/>
                <a:sym typeface="+mn-lt"/>
              </a:rPr>
              <a:t>THANKS</a:t>
            </a:r>
            <a:r>
              <a:rPr lang="zh-CN" altLang="en-US" sz="8000" b="1" spc="600" dirty="0">
                <a:ln w="25400" cap="rnd">
                  <a:noFill/>
                  <a:prstDash val="lgDash"/>
                </a:ln>
                <a:solidFill>
                  <a:schemeClr val="tx1">
                    <a:lumMod val="65000"/>
                    <a:lumOff val="35000"/>
                    <a:alpha val="17000"/>
                  </a:schemeClr>
                </a:solidFill>
                <a:cs typeface="+mn-ea"/>
                <a:sym typeface="+mn-lt"/>
              </a:rPr>
              <a:t> </a:t>
            </a:r>
            <a:r>
              <a:rPr lang="en-US" altLang="zh-CN" sz="8000" b="1" spc="600" dirty="0">
                <a:ln w="25400" cap="rnd">
                  <a:noFill/>
                  <a:prstDash val="lgDash"/>
                </a:ln>
                <a:solidFill>
                  <a:schemeClr val="tx1">
                    <a:lumMod val="65000"/>
                    <a:lumOff val="35000"/>
                    <a:alpha val="17000"/>
                  </a:schemeClr>
                </a:solidFill>
                <a:cs typeface="+mn-ea"/>
                <a:sym typeface="+mn-lt"/>
              </a:rPr>
              <a:t>FOR</a:t>
            </a:r>
            <a:r>
              <a:rPr lang="zh-CN" altLang="en-US" sz="8000" b="1" spc="600" dirty="0">
                <a:ln w="25400" cap="rnd">
                  <a:noFill/>
                  <a:prstDash val="lgDash"/>
                </a:ln>
                <a:solidFill>
                  <a:schemeClr val="tx1">
                    <a:lumMod val="65000"/>
                    <a:lumOff val="35000"/>
                    <a:alpha val="17000"/>
                  </a:schemeClr>
                </a:solidFill>
                <a:cs typeface="+mn-ea"/>
                <a:sym typeface="+mn-lt"/>
              </a:rPr>
              <a:t> </a:t>
            </a:r>
            <a:r>
              <a:rPr lang="en-US" altLang="zh-CN" sz="8000" b="1" spc="600" dirty="0">
                <a:ln w="25400" cap="rnd">
                  <a:noFill/>
                  <a:prstDash val="lgDash"/>
                </a:ln>
                <a:solidFill>
                  <a:schemeClr val="tx1">
                    <a:lumMod val="65000"/>
                    <a:lumOff val="35000"/>
                    <a:alpha val="17000"/>
                  </a:schemeClr>
                </a:solidFill>
                <a:cs typeface="+mn-ea"/>
                <a:sym typeface="+mn-lt"/>
              </a:rPr>
              <a:t>LISTENING</a:t>
            </a:r>
            <a:r>
              <a:rPr lang="zh-CN" altLang="en-US" sz="8000" b="1" spc="600" dirty="0">
                <a:ln w="25400" cap="rnd">
                  <a:noFill/>
                  <a:prstDash val="lgDash"/>
                </a:ln>
                <a:solidFill>
                  <a:schemeClr val="tx1">
                    <a:lumMod val="65000"/>
                    <a:lumOff val="35000"/>
                    <a:alpha val="17000"/>
                  </a:schemeClr>
                </a:solidFill>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450206" y="490146"/>
            <a:ext cx="11741793" cy="5877708"/>
          </a:xfrm>
          <a:prstGeom prst="rect">
            <a:avLst/>
          </a:prstGeom>
          <a:solidFill>
            <a:srgbClr val="9ACDCE">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1" y="490146"/>
            <a:ext cx="1003688" cy="5877708"/>
          </a:xfrm>
          <a:prstGeom prst="rect">
            <a:avLst/>
          </a:prstGeom>
          <a:solidFill>
            <a:srgbClr val="356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nvSpPr>
        <p:spPr>
          <a:xfrm>
            <a:off x="1695341" y="1943250"/>
            <a:ext cx="8753352" cy="3170099"/>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ln w="25400" cap="rnd">
                  <a:noFill/>
                  <a:prstDash val="lgDash"/>
                </a:ln>
                <a:solidFill>
                  <a:srgbClr val="356C6D"/>
                </a:solidFill>
                <a:cs typeface="+mn-ea"/>
                <a:sym typeface="+mn-lt"/>
              </a:rPr>
              <a:t>Research</a:t>
            </a:r>
            <a:r>
              <a:rPr lang="zh-CN" altLang="en-US" sz="3200" dirty="0">
                <a:ln w="25400" cap="rnd">
                  <a:noFill/>
                  <a:prstDash val="lgDash"/>
                </a:ln>
                <a:solidFill>
                  <a:srgbClr val="356C6D"/>
                </a:solidFill>
                <a:cs typeface="+mn-ea"/>
                <a:sym typeface="+mn-lt"/>
              </a:rPr>
              <a:t> </a:t>
            </a:r>
            <a:r>
              <a:rPr lang="en-US" altLang="zh-CN" sz="3200" dirty="0">
                <a:ln w="25400" cap="rnd">
                  <a:noFill/>
                  <a:prstDash val="lgDash"/>
                </a:ln>
                <a:solidFill>
                  <a:srgbClr val="356C6D"/>
                </a:solidFill>
                <a:cs typeface="+mn-ea"/>
                <a:sym typeface="+mn-lt"/>
              </a:rPr>
              <a:t>Questions</a:t>
            </a:r>
            <a:r>
              <a:rPr lang="zh-CN" altLang="en-US" sz="3200" dirty="0">
                <a:ln w="25400" cap="rnd">
                  <a:noFill/>
                  <a:prstDash val="lgDash"/>
                </a:ln>
                <a:solidFill>
                  <a:srgbClr val="356C6D"/>
                </a:solidFill>
                <a:cs typeface="+mn-ea"/>
                <a:sym typeface="+mn-lt"/>
              </a:rPr>
              <a:t> </a:t>
            </a:r>
            <a:r>
              <a:rPr lang="en-US" altLang="zh-CN" sz="3200" dirty="0">
                <a:ln w="25400" cap="rnd">
                  <a:noFill/>
                  <a:prstDash val="lgDash"/>
                </a:ln>
                <a:solidFill>
                  <a:srgbClr val="356C6D"/>
                </a:solidFill>
                <a:cs typeface="+mn-ea"/>
                <a:sym typeface="+mn-lt"/>
              </a:rPr>
              <a:t>&amp;</a:t>
            </a:r>
            <a:r>
              <a:rPr lang="zh-CN" altLang="en-US" sz="3200" dirty="0">
                <a:ln w="25400" cap="rnd">
                  <a:noFill/>
                  <a:prstDash val="lgDash"/>
                </a:ln>
                <a:solidFill>
                  <a:srgbClr val="356C6D"/>
                </a:solidFill>
                <a:cs typeface="+mn-ea"/>
                <a:sym typeface="+mn-lt"/>
              </a:rPr>
              <a:t> </a:t>
            </a:r>
            <a:r>
              <a:rPr lang="en-US" altLang="zh-CN" sz="3200" dirty="0">
                <a:ln w="25400" cap="rnd">
                  <a:noFill/>
                  <a:prstDash val="lgDash"/>
                </a:ln>
                <a:solidFill>
                  <a:srgbClr val="356C6D"/>
                </a:solidFill>
                <a:cs typeface="+mn-ea"/>
                <a:sym typeface="+mn-lt"/>
              </a:rPr>
              <a:t>Framework</a:t>
            </a:r>
            <a:r>
              <a:rPr lang="zh-CN" altLang="en-US" sz="3200" dirty="0">
                <a:ln w="25400" cap="rnd">
                  <a:noFill/>
                  <a:prstDash val="lgDash"/>
                </a:ln>
                <a:solidFill>
                  <a:srgbClr val="356C6D"/>
                </a:solidFill>
                <a:cs typeface="+mn-ea"/>
                <a:sym typeface="+mn-lt"/>
              </a:rPr>
              <a:t> </a:t>
            </a:r>
            <a:r>
              <a:rPr lang="en-US" altLang="zh-CN" sz="3200" dirty="0">
                <a:ln w="25400" cap="rnd">
                  <a:noFill/>
                  <a:prstDash val="lgDash"/>
                </a:ln>
                <a:solidFill>
                  <a:srgbClr val="356C6D"/>
                </a:solidFill>
                <a:cs typeface="+mn-ea"/>
                <a:sym typeface="+mn-lt"/>
              </a:rPr>
              <a:t>&amp;Conclusion</a:t>
            </a:r>
          </a:p>
          <a:p>
            <a:endParaRPr lang="en-US" altLang="zh-CN" sz="3200" dirty="0">
              <a:ln w="25400" cap="rnd">
                <a:noFill/>
                <a:prstDash val="lgDash"/>
              </a:ln>
              <a:solidFill>
                <a:schemeClr val="tx1">
                  <a:lumMod val="85000"/>
                  <a:lumOff val="15000"/>
                </a:schemeClr>
              </a:solidFill>
              <a:cs typeface="+mn-ea"/>
              <a:sym typeface="+mn-lt"/>
            </a:endParaRPr>
          </a:p>
          <a:p>
            <a:pPr marL="285750" indent="-285750">
              <a:buFont typeface="Arial" panose="020B0604020202020204" pitchFamily="34" charset="0"/>
              <a:buChar char="•"/>
            </a:pPr>
            <a:r>
              <a:rPr lang="en-US" altLang="zh-CN" sz="3200" dirty="0">
                <a:ln w="25400" cap="rnd">
                  <a:noFill/>
                  <a:prstDash val="lgDash"/>
                </a:ln>
                <a:solidFill>
                  <a:srgbClr val="356C6D"/>
                </a:solidFill>
                <a:cs typeface="+mn-ea"/>
                <a:sym typeface="+mn-lt"/>
              </a:rPr>
              <a:t>Interlocutors </a:t>
            </a:r>
          </a:p>
          <a:p>
            <a:endParaRPr lang="en-US" altLang="zh-CN" sz="3200" dirty="0">
              <a:ln w="25400" cap="rnd">
                <a:noFill/>
                <a:prstDash val="lgDash"/>
              </a:ln>
              <a:solidFill>
                <a:schemeClr val="tx1">
                  <a:lumMod val="85000"/>
                  <a:lumOff val="15000"/>
                </a:schemeClr>
              </a:solidFill>
              <a:cs typeface="+mn-ea"/>
              <a:sym typeface="+mn-lt"/>
            </a:endParaRPr>
          </a:p>
          <a:p>
            <a:pPr marL="285750" indent="-285750">
              <a:buFont typeface="Arial" panose="020B0604020202020204" pitchFamily="34" charset="0"/>
              <a:buChar char="•"/>
            </a:pPr>
            <a:r>
              <a:rPr lang="en-US" altLang="zh-CN" sz="3200" dirty="0">
                <a:ln w="25400" cap="rnd">
                  <a:noFill/>
                  <a:prstDash val="lgDash"/>
                </a:ln>
                <a:solidFill>
                  <a:srgbClr val="356C6D"/>
                </a:solidFill>
                <a:cs typeface="+mn-ea"/>
                <a:sym typeface="+mn-lt"/>
              </a:rPr>
              <a:t>Contribution</a:t>
            </a:r>
            <a:r>
              <a:rPr lang="zh-CN" altLang="en-US" sz="3200" dirty="0">
                <a:ln w="25400" cap="rnd">
                  <a:noFill/>
                  <a:prstDash val="lgDash"/>
                </a:ln>
                <a:solidFill>
                  <a:srgbClr val="356C6D"/>
                </a:solidFill>
                <a:cs typeface="+mn-ea"/>
                <a:sym typeface="+mn-lt"/>
              </a:rPr>
              <a:t> </a:t>
            </a:r>
            <a:r>
              <a:rPr lang="en-US" altLang="zh-CN" sz="3200" dirty="0">
                <a:ln w="25400" cap="rnd">
                  <a:noFill/>
                  <a:prstDash val="lgDash"/>
                </a:ln>
                <a:solidFill>
                  <a:srgbClr val="356C6D"/>
                </a:solidFill>
                <a:cs typeface="+mn-ea"/>
                <a:sym typeface="+mn-lt"/>
              </a:rPr>
              <a:t>&amp;</a:t>
            </a:r>
            <a:r>
              <a:rPr lang="zh-CN" altLang="en-US" sz="3200" dirty="0">
                <a:ln w="25400" cap="rnd">
                  <a:noFill/>
                  <a:prstDash val="lgDash"/>
                </a:ln>
                <a:solidFill>
                  <a:srgbClr val="356C6D"/>
                </a:solidFill>
                <a:cs typeface="+mn-ea"/>
                <a:sym typeface="+mn-lt"/>
              </a:rPr>
              <a:t> </a:t>
            </a:r>
            <a:r>
              <a:rPr lang="en-US" altLang="zh-CN" sz="3200" dirty="0">
                <a:ln w="25400" cap="rnd">
                  <a:noFill/>
                  <a:prstDash val="lgDash"/>
                </a:ln>
                <a:solidFill>
                  <a:srgbClr val="356C6D"/>
                </a:solidFill>
                <a:cs typeface="+mn-ea"/>
                <a:sym typeface="+mn-lt"/>
              </a:rPr>
              <a:t>Limitations</a:t>
            </a:r>
          </a:p>
          <a:p>
            <a:endParaRPr lang="en-US" altLang="zh-CN" sz="2000" dirty="0">
              <a:ln w="25400" cap="rnd">
                <a:noFill/>
                <a:prstDash val="lgDash"/>
              </a:ln>
              <a:solidFill>
                <a:schemeClr val="tx1">
                  <a:lumMod val="85000"/>
                  <a:lumOff val="15000"/>
                </a:schemeClr>
              </a:solidFill>
              <a:cs typeface="+mn-ea"/>
              <a:sym typeface="+mn-lt"/>
            </a:endParaRPr>
          </a:p>
          <a:p>
            <a:endParaRPr lang="en-US" altLang="zh-CN" sz="2000" dirty="0">
              <a:ln w="25400" cap="rnd">
                <a:noFill/>
                <a:prstDash val="lgDash"/>
              </a:ln>
              <a:solidFill>
                <a:schemeClr val="tx1">
                  <a:lumMod val="85000"/>
                  <a:lumOff val="15000"/>
                </a:schemeClr>
              </a:solidFill>
              <a:cs typeface="+mn-ea"/>
              <a:sym typeface="+mn-lt"/>
            </a:endParaRPr>
          </a:p>
        </p:txBody>
      </p:sp>
      <p:pic>
        <p:nvPicPr>
          <p:cNvPr id="30" name="图形 29" descr="花环"/>
          <p:cNvPicPr>
            <a:picLocks noChangeAspect="1"/>
          </p:cNvPicPr>
          <p:nvPr/>
        </p:nvPicPr>
        <p:blipFill>
          <a:blip r:embed="rId2" cstate="email"/>
          <a:stretch>
            <a:fillRect/>
          </a:stretch>
        </p:blipFill>
        <p:spPr>
          <a:xfrm>
            <a:off x="198836" y="874866"/>
            <a:ext cx="634639" cy="634639"/>
          </a:xfrm>
          <a:prstGeom prst="rect">
            <a:avLst/>
          </a:prstGeom>
        </p:spPr>
      </p:pic>
      <p:pic>
        <p:nvPicPr>
          <p:cNvPr id="31" name="图形 30" descr="花环"/>
          <p:cNvPicPr>
            <a:picLocks noChangeAspect="1"/>
          </p:cNvPicPr>
          <p:nvPr/>
        </p:nvPicPr>
        <p:blipFill>
          <a:blip r:embed="rId2" cstate="email"/>
          <a:stretch>
            <a:fillRect/>
          </a:stretch>
        </p:blipFill>
        <p:spPr>
          <a:xfrm>
            <a:off x="198836" y="2447804"/>
            <a:ext cx="634639" cy="634639"/>
          </a:xfrm>
          <a:prstGeom prst="rect">
            <a:avLst/>
          </a:prstGeom>
        </p:spPr>
      </p:pic>
      <p:pic>
        <p:nvPicPr>
          <p:cNvPr id="34" name="图形 33" descr="花环"/>
          <p:cNvPicPr>
            <a:picLocks noChangeAspect="1"/>
          </p:cNvPicPr>
          <p:nvPr/>
        </p:nvPicPr>
        <p:blipFill>
          <a:blip r:embed="rId2" cstate="email"/>
          <a:stretch>
            <a:fillRect/>
          </a:stretch>
        </p:blipFill>
        <p:spPr>
          <a:xfrm>
            <a:off x="198836" y="4020742"/>
            <a:ext cx="634639" cy="634639"/>
          </a:xfrm>
          <a:prstGeom prst="rect">
            <a:avLst/>
          </a:prstGeom>
        </p:spPr>
      </p:pic>
      <p:pic>
        <p:nvPicPr>
          <p:cNvPr id="35" name="图形 34" descr="花环"/>
          <p:cNvPicPr>
            <a:picLocks noChangeAspect="1"/>
          </p:cNvPicPr>
          <p:nvPr/>
        </p:nvPicPr>
        <p:blipFill>
          <a:blip r:embed="rId2" cstate="email"/>
          <a:stretch>
            <a:fillRect/>
          </a:stretch>
        </p:blipFill>
        <p:spPr>
          <a:xfrm>
            <a:off x="198836" y="5593679"/>
            <a:ext cx="634639" cy="634639"/>
          </a:xfrm>
          <a:prstGeom prst="rect">
            <a:avLst/>
          </a:prstGeom>
        </p:spPr>
      </p:pic>
      <p:grpSp>
        <p:nvGrpSpPr>
          <p:cNvPr id="19" name="组合 18"/>
          <p:cNvGrpSpPr/>
          <p:nvPr/>
        </p:nvGrpSpPr>
        <p:grpSpPr>
          <a:xfrm>
            <a:off x="1695341" y="726459"/>
            <a:ext cx="6760276" cy="790727"/>
            <a:chOff x="1681746" y="577801"/>
            <a:chExt cx="5578740" cy="790727"/>
          </a:xfrm>
        </p:grpSpPr>
        <p:sp>
          <p:nvSpPr>
            <p:cNvPr id="20" name="文本框 19"/>
            <p:cNvSpPr txBox="1"/>
            <p:nvPr/>
          </p:nvSpPr>
          <p:spPr>
            <a:xfrm>
              <a:off x="1700262" y="577801"/>
              <a:ext cx="5560224" cy="769441"/>
            </a:xfrm>
            <a:prstGeom prst="rect">
              <a:avLst/>
            </a:prstGeom>
            <a:noFill/>
          </p:spPr>
          <p:txBody>
            <a:bodyPr wrap="square" rtlCol="0">
              <a:spAutoFit/>
            </a:bodyPr>
            <a:lstStyle/>
            <a:p>
              <a:r>
                <a:rPr lang="en-US" altLang="zh-CN" sz="4400" b="1" spc="300" dirty="0">
                  <a:ln w="25400" cap="rnd">
                    <a:noFill/>
                    <a:prstDash val="lgDash"/>
                  </a:ln>
                  <a:solidFill>
                    <a:schemeClr val="tx1">
                      <a:lumMod val="75000"/>
                      <a:lumOff val="25000"/>
                    </a:schemeClr>
                  </a:solidFill>
                  <a:cs typeface="+mn-ea"/>
                  <a:sym typeface="+mn-lt"/>
                </a:rPr>
                <a:t>Contents</a:t>
              </a:r>
              <a:endParaRPr lang="zh-CN" altLang="en-US" sz="4400" b="1" spc="300" dirty="0">
                <a:ln w="25400" cap="rnd">
                  <a:noFill/>
                  <a:prstDash val="lgDash"/>
                </a:ln>
                <a:solidFill>
                  <a:schemeClr val="tx1">
                    <a:lumMod val="75000"/>
                    <a:lumOff val="25000"/>
                  </a:schemeClr>
                </a:solidFill>
                <a:cs typeface="+mn-ea"/>
                <a:sym typeface="+mn-lt"/>
              </a:endParaRPr>
            </a:p>
          </p:txBody>
        </p:sp>
        <p:sp>
          <p:nvSpPr>
            <p:cNvPr id="21" name="文本框 20"/>
            <p:cNvSpPr txBox="1"/>
            <p:nvPr/>
          </p:nvSpPr>
          <p:spPr>
            <a:xfrm>
              <a:off x="1681746" y="599087"/>
              <a:ext cx="5560224" cy="769441"/>
            </a:xfrm>
            <a:prstGeom prst="rect">
              <a:avLst/>
            </a:prstGeom>
            <a:noFill/>
          </p:spPr>
          <p:txBody>
            <a:bodyPr wrap="square" rtlCol="0">
              <a:spAutoFit/>
            </a:bodyPr>
            <a:lstStyle/>
            <a:p>
              <a:r>
                <a:rPr lang="en-US" altLang="zh-CN" sz="4400" b="1" spc="300" dirty="0">
                  <a:ln w="25400" cap="rnd">
                    <a:noFill/>
                    <a:prstDash val="lgDash"/>
                  </a:ln>
                  <a:solidFill>
                    <a:srgbClr val="499395"/>
                  </a:solidFill>
                  <a:cs typeface="+mn-ea"/>
                  <a:sym typeface="+mn-lt"/>
                </a:rPr>
                <a:t>Contents</a:t>
              </a:r>
              <a:endParaRPr lang="zh-CN" altLang="en-US" sz="4400" b="1" spc="300" dirty="0">
                <a:ln w="25400" cap="rnd">
                  <a:noFill/>
                  <a:prstDash val="lgDash"/>
                </a:ln>
                <a:solidFill>
                  <a:srgbClr val="499395"/>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4000"/>
          </a:schemeClr>
        </a:solidFill>
        <a:effectLst/>
      </p:bgPr>
    </p:bg>
    <p:spTree>
      <p:nvGrpSpPr>
        <p:cNvPr id="1" name=""/>
        <p:cNvGrpSpPr/>
        <p:nvPr/>
      </p:nvGrpSpPr>
      <p:grpSpPr>
        <a:xfrm>
          <a:off x="0" y="0"/>
          <a:ext cx="0" cy="0"/>
          <a:chOff x="0" y="0"/>
          <a:chExt cx="0" cy="0"/>
        </a:xfrm>
      </p:grpSpPr>
      <p:grpSp>
        <p:nvGrpSpPr>
          <p:cNvPr id="61" name="组合 60"/>
          <p:cNvGrpSpPr/>
          <p:nvPr/>
        </p:nvGrpSpPr>
        <p:grpSpPr>
          <a:xfrm>
            <a:off x="279845" y="454131"/>
            <a:ext cx="11632309" cy="6486436"/>
            <a:chOff x="254894" y="242355"/>
            <a:chExt cx="11632309" cy="6486436"/>
          </a:xfrm>
        </p:grpSpPr>
        <p:pic>
          <p:nvPicPr>
            <p:cNvPr id="58" name="图片 57"/>
            <p:cNvPicPr>
              <a:picLocks noChangeAspect="1"/>
            </p:cNvPicPr>
            <p:nvPr/>
          </p:nvPicPr>
          <p:blipFill rotWithShape="1">
            <a:blip r:embed="rId2" cstate="email"/>
            <a:srcRect/>
            <a:stretch>
              <a:fillRect/>
            </a:stretch>
          </p:blipFill>
          <p:spPr>
            <a:xfrm rot="16200000">
              <a:off x="2886101" y="-2385457"/>
              <a:ext cx="6369896" cy="11632308"/>
            </a:xfrm>
            <a:prstGeom prst="rect">
              <a:avLst/>
            </a:prstGeom>
          </p:spPr>
        </p:pic>
        <p:sp>
          <p:nvSpPr>
            <p:cNvPr id="59" name="矩形 58"/>
            <p:cNvSpPr/>
            <p:nvPr/>
          </p:nvSpPr>
          <p:spPr>
            <a:xfrm>
              <a:off x="254894" y="242355"/>
              <a:ext cx="11632308" cy="6486436"/>
            </a:xfrm>
            <a:prstGeom prst="rect">
              <a:avLst/>
            </a:pr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 </a:t>
              </a:r>
              <a:endParaRPr lang="zh-CN" altLang="en-US" dirty="0">
                <a:cs typeface="+mn-ea"/>
                <a:sym typeface="+mn-lt"/>
              </a:endParaRPr>
            </a:p>
          </p:txBody>
        </p:sp>
      </p:grpSp>
      <p:grpSp>
        <p:nvGrpSpPr>
          <p:cNvPr id="37" name="组合 36"/>
          <p:cNvGrpSpPr/>
          <p:nvPr/>
        </p:nvGrpSpPr>
        <p:grpSpPr>
          <a:xfrm>
            <a:off x="1328531" y="4303641"/>
            <a:ext cx="1410006" cy="1192696"/>
            <a:chOff x="1328531" y="4303641"/>
            <a:chExt cx="1410006" cy="1192696"/>
          </a:xfrm>
        </p:grpSpPr>
        <p:sp>
          <p:nvSpPr>
            <p:cNvPr id="5" name="椭圆 4"/>
            <p:cNvSpPr/>
            <p:nvPr/>
          </p:nvSpPr>
          <p:spPr>
            <a:xfrm>
              <a:off x="1427921" y="4303641"/>
              <a:ext cx="1192696" cy="1192696"/>
            </a:xfrm>
            <a:prstGeom prst="ellipse">
              <a:avLst/>
            </a:prstGeom>
            <a:solidFill>
              <a:srgbClr val="619F7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1328531" y="4303641"/>
              <a:ext cx="1023730" cy="1023730"/>
            </a:xfrm>
            <a:prstGeom prst="ellipse">
              <a:avLst/>
            </a:prstGeom>
            <a:solidFill>
              <a:srgbClr val="356C6D">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511053" y="4660250"/>
              <a:ext cx="1227484" cy="584775"/>
            </a:xfrm>
            <a:prstGeom prst="rect">
              <a:avLst/>
            </a:prstGeom>
            <a:noFill/>
          </p:spPr>
          <p:txBody>
            <a:bodyPr wrap="square" rtlCol="0">
              <a:spAutoFit/>
            </a:bodyPr>
            <a:lstStyle/>
            <a:p>
              <a:pPr algn="l"/>
              <a:r>
                <a:rPr lang="en-US" altLang="zh-CN" sz="3200" dirty="0">
                  <a:ln w="25400" cap="rnd">
                    <a:noFill/>
                    <a:prstDash val="lgDash"/>
                  </a:ln>
                  <a:solidFill>
                    <a:schemeClr val="bg1"/>
                  </a:solidFill>
                  <a:cs typeface="+mn-ea"/>
                  <a:sym typeface="+mn-lt"/>
                </a:rPr>
                <a:t>1926</a:t>
              </a:r>
              <a:endParaRPr lang="zh-CN" altLang="en-US" sz="3200" dirty="0">
                <a:ln w="25400" cap="rnd">
                  <a:noFill/>
                  <a:prstDash val="lgDash"/>
                </a:ln>
                <a:solidFill>
                  <a:schemeClr val="bg1"/>
                </a:solidFill>
                <a:cs typeface="+mn-ea"/>
                <a:sym typeface="+mn-lt"/>
              </a:endParaRPr>
            </a:p>
          </p:txBody>
        </p:sp>
      </p:grpSp>
      <p:grpSp>
        <p:nvGrpSpPr>
          <p:cNvPr id="38" name="组合 37"/>
          <p:cNvGrpSpPr/>
          <p:nvPr/>
        </p:nvGrpSpPr>
        <p:grpSpPr>
          <a:xfrm>
            <a:off x="4181062" y="2454962"/>
            <a:ext cx="1321904" cy="1202633"/>
            <a:chOff x="4181062" y="2454962"/>
            <a:chExt cx="1321904" cy="1202633"/>
          </a:xfrm>
        </p:grpSpPr>
        <p:sp>
          <p:nvSpPr>
            <p:cNvPr id="6" name="椭圆 5"/>
            <p:cNvSpPr/>
            <p:nvPr/>
          </p:nvSpPr>
          <p:spPr>
            <a:xfrm>
              <a:off x="4181062" y="2454962"/>
              <a:ext cx="1192696" cy="1192696"/>
            </a:xfrm>
            <a:prstGeom prst="ellipse">
              <a:avLst/>
            </a:prstGeom>
            <a:solidFill>
              <a:srgbClr val="619F7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479236" y="2633865"/>
              <a:ext cx="1023730" cy="1023730"/>
            </a:xfrm>
            <a:prstGeom prst="ellipse">
              <a:avLst/>
            </a:prstGeom>
            <a:solidFill>
              <a:srgbClr val="356C6D">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4356612" y="2807408"/>
              <a:ext cx="1023731" cy="584775"/>
            </a:xfrm>
            <a:prstGeom prst="rect">
              <a:avLst/>
            </a:prstGeom>
            <a:noFill/>
          </p:spPr>
          <p:txBody>
            <a:bodyPr wrap="square" rtlCol="0">
              <a:spAutoFit/>
            </a:bodyPr>
            <a:lstStyle/>
            <a:p>
              <a:pPr algn="l"/>
              <a:r>
                <a:rPr lang="en-US" altLang="zh-CN" sz="3200" dirty="0">
                  <a:ln w="25400" cap="rnd">
                    <a:noFill/>
                    <a:prstDash val="lgDash"/>
                  </a:ln>
                  <a:solidFill>
                    <a:schemeClr val="bg1"/>
                  </a:solidFill>
                  <a:cs typeface="+mn-ea"/>
                  <a:sym typeface="+mn-lt"/>
                </a:rPr>
                <a:t>1939</a:t>
              </a:r>
              <a:endParaRPr lang="zh-CN" altLang="en-US" sz="3200" dirty="0">
                <a:ln w="25400" cap="rnd">
                  <a:noFill/>
                  <a:prstDash val="lgDash"/>
                </a:ln>
                <a:solidFill>
                  <a:schemeClr val="bg1"/>
                </a:solidFill>
                <a:cs typeface="+mn-ea"/>
                <a:sym typeface="+mn-lt"/>
              </a:endParaRPr>
            </a:p>
          </p:txBody>
        </p:sp>
      </p:grpSp>
      <p:grpSp>
        <p:nvGrpSpPr>
          <p:cNvPr id="39" name="组合 38"/>
          <p:cNvGrpSpPr/>
          <p:nvPr/>
        </p:nvGrpSpPr>
        <p:grpSpPr>
          <a:xfrm>
            <a:off x="6516758" y="4303641"/>
            <a:ext cx="1295399" cy="1192696"/>
            <a:chOff x="6516758" y="4303641"/>
            <a:chExt cx="1295399" cy="1192696"/>
          </a:xfrm>
        </p:grpSpPr>
        <p:sp>
          <p:nvSpPr>
            <p:cNvPr id="7" name="椭圆 6"/>
            <p:cNvSpPr/>
            <p:nvPr/>
          </p:nvSpPr>
          <p:spPr>
            <a:xfrm>
              <a:off x="6619461" y="4303641"/>
              <a:ext cx="1192696" cy="1192696"/>
            </a:xfrm>
            <a:prstGeom prst="ellipse">
              <a:avLst/>
            </a:prstGeom>
            <a:solidFill>
              <a:srgbClr val="619F7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516758" y="4303641"/>
              <a:ext cx="1023730" cy="1023730"/>
            </a:xfrm>
            <a:prstGeom prst="ellipse">
              <a:avLst/>
            </a:prstGeom>
            <a:solidFill>
              <a:srgbClr val="356C6D">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6756706" y="4657394"/>
              <a:ext cx="1023731" cy="584775"/>
            </a:xfrm>
            <a:prstGeom prst="rect">
              <a:avLst/>
            </a:prstGeom>
            <a:noFill/>
          </p:spPr>
          <p:txBody>
            <a:bodyPr wrap="square" rtlCol="0">
              <a:spAutoFit/>
            </a:bodyPr>
            <a:lstStyle/>
            <a:p>
              <a:pPr algn="l"/>
              <a:r>
                <a:rPr lang="en-US" altLang="zh-CN" sz="3200" dirty="0">
                  <a:ln w="25400" cap="rnd">
                    <a:noFill/>
                    <a:prstDash val="lgDash"/>
                  </a:ln>
                  <a:solidFill>
                    <a:schemeClr val="bg1"/>
                  </a:solidFill>
                  <a:cs typeface="+mn-ea"/>
                  <a:sym typeface="+mn-lt"/>
                </a:rPr>
                <a:t>1952</a:t>
              </a:r>
              <a:endParaRPr lang="zh-CN" altLang="en-US" sz="3200" dirty="0">
                <a:ln w="25400" cap="rnd">
                  <a:noFill/>
                  <a:prstDash val="lgDash"/>
                </a:ln>
                <a:solidFill>
                  <a:schemeClr val="bg1"/>
                </a:solidFill>
                <a:cs typeface="+mn-ea"/>
                <a:sym typeface="+mn-lt"/>
              </a:endParaRPr>
            </a:p>
          </p:txBody>
        </p:sp>
      </p:grpSp>
      <p:grpSp>
        <p:nvGrpSpPr>
          <p:cNvPr id="40" name="组合 39"/>
          <p:cNvGrpSpPr/>
          <p:nvPr/>
        </p:nvGrpSpPr>
        <p:grpSpPr>
          <a:xfrm>
            <a:off x="9442174" y="2454962"/>
            <a:ext cx="1338471" cy="1242387"/>
            <a:chOff x="9442174" y="2454962"/>
            <a:chExt cx="1338471" cy="1242387"/>
          </a:xfrm>
        </p:grpSpPr>
        <p:sp>
          <p:nvSpPr>
            <p:cNvPr id="8" name="椭圆 7"/>
            <p:cNvSpPr/>
            <p:nvPr/>
          </p:nvSpPr>
          <p:spPr>
            <a:xfrm>
              <a:off x="9442174" y="2454962"/>
              <a:ext cx="1192696" cy="1192696"/>
            </a:xfrm>
            <a:prstGeom prst="ellipse">
              <a:avLst/>
            </a:prstGeom>
            <a:solidFill>
              <a:srgbClr val="619F73">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9756915" y="2673619"/>
              <a:ext cx="1023730" cy="1023730"/>
            </a:xfrm>
            <a:prstGeom prst="ellipse">
              <a:avLst/>
            </a:prstGeom>
            <a:solidFill>
              <a:srgbClr val="356C6D">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9561443" y="2795341"/>
              <a:ext cx="1023731" cy="584775"/>
            </a:xfrm>
            <a:prstGeom prst="rect">
              <a:avLst/>
            </a:prstGeom>
            <a:noFill/>
          </p:spPr>
          <p:txBody>
            <a:bodyPr wrap="square" rtlCol="0">
              <a:spAutoFit/>
            </a:bodyPr>
            <a:lstStyle/>
            <a:p>
              <a:pPr algn="l"/>
              <a:r>
                <a:rPr lang="en-US" altLang="zh-CN" sz="3200" dirty="0">
                  <a:ln w="25400" cap="rnd">
                    <a:noFill/>
                    <a:prstDash val="lgDash"/>
                  </a:ln>
                  <a:solidFill>
                    <a:schemeClr val="bg1"/>
                  </a:solidFill>
                  <a:cs typeface="+mn-ea"/>
                  <a:sym typeface="+mn-lt"/>
                </a:rPr>
                <a:t>1963</a:t>
              </a:r>
              <a:endParaRPr lang="zh-CN" altLang="en-US" sz="3200" dirty="0">
                <a:ln w="25400" cap="rnd">
                  <a:noFill/>
                  <a:prstDash val="lgDash"/>
                </a:ln>
                <a:solidFill>
                  <a:schemeClr val="bg1"/>
                </a:solidFill>
                <a:cs typeface="+mn-ea"/>
                <a:sym typeface="+mn-lt"/>
              </a:endParaRPr>
            </a:p>
          </p:txBody>
        </p:sp>
      </p:grpSp>
      <p:cxnSp>
        <p:nvCxnSpPr>
          <p:cNvPr id="29" name="连接符: 曲线 28"/>
          <p:cNvCxnSpPr>
            <a:stCxn id="14" idx="3"/>
            <a:endCxn id="6" idx="2"/>
          </p:cNvCxnSpPr>
          <p:nvPr/>
        </p:nvCxnSpPr>
        <p:spPr>
          <a:xfrm flipV="1">
            <a:off x="2738537" y="3051310"/>
            <a:ext cx="1442525" cy="1901328"/>
          </a:xfrm>
          <a:prstGeom prst="curvedConnector3">
            <a:avLst>
              <a:gd name="adj1" fmla="val 50000"/>
            </a:avLst>
          </a:prstGeom>
          <a:ln w="1587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连接符: 曲线 42"/>
          <p:cNvCxnSpPr>
            <a:stCxn id="11" idx="6"/>
            <a:endCxn id="12" idx="2"/>
          </p:cNvCxnSpPr>
          <p:nvPr/>
        </p:nvCxnSpPr>
        <p:spPr>
          <a:xfrm>
            <a:off x="5502966" y="3145730"/>
            <a:ext cx="1013792" cy="1669776"/>
          </a:xfrm>
          <a:prstGeom prst="curvedConnector3">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连接符: 曲线 45"/>
          <p:cNvCxnSpPr>
            <a:stCxn id="16" idx="3"/>
            <a:endCxn id="8" idx="2"/>
          </p:cNvCxnSpPr>
          <p:nvPr/>
        </p:nvCxnSpPr>
        <p:spPr>
          <a:xfrm flipV="1">
            <a:off x="7780437" y="3051310"/>
            <a:ext cx="1661737" cy="1898472"/>
          </a:xfrm>
          <a:prstGeom prst="curvedConnector3">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057471" y="2673619"/>
            <a:ext cx="1761318" cy="1785104"/>
          </a:xfrm>
          <a:prstGeom prst="rect">
            <a:avLst/>
          </a:prstGeom>
          <a:noFill/>
        </p:spPr>
        <p:txBody>
          <a:bodyPr wrap="square" rtlCol="0">
            <a:spAutoFit/>
          </a:bodyPr>
          <a:lstStyle/>
          <a:p>
            <a:r>
              <a:rPr lang="en-US" altLang="zh-CN" b="1" dirty="0">
                <a:ln w="25400" cap="rnd">
                  <a:noFill/>
                  <a:prstDash val="lgDash"/>
                </a:ln>
                <a:solidFill>
                  <a:schemeClr val="tx1">
                    <a:lumMod val="85000"/>
                    <a:lumOff val="15000"/>
                  </a:schemeClr>
                </a:solidFill>
                <a:cs typeface="+mn-ea"/>
                <a:sym typeface="+mn-lt"/>
              </a:rPr>
              <a:t>Adrian</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used</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Morse</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Code</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as</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the</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metaphor</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for</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neuron</a:t>
            </a:r>
            <a:r>
              <a:rPr lang="zh-CN" altLang="en-US" b="1" dirty="0">
                <a:ln w="25400" cap="rnd">
                  <a:noFill/>
                  <a:prstDash val="lgDash"/>
                </a:ln>
                <a:solidFill>
                  <a:schemeClr val="tx1">
                    <a:lumMod val="85000"/>
                    <a:lumOff val="15000"/>
                  </a:schemeClr>
                </a:solidFill>
                <a:cs typeface="+mn-ea"/>
                <a:sym typeface="+mn-lt"/>
              </a:rPr>
              <a:t> </a:t>
            </a:r>
            <a:r>
              <a:rPr lang="en-US" altLang="zh-CN" b="1" dirty="0">
                <a:ln w="25400" cap="rnd">
                  <a:noFill/>
                  <a:prstDash val="lgDash"/>
                </a:ln>
                <a:solidFill>
                  <a:schemeClr val="tx1">
                    <a:lumMod val="85000"/>
                    <a:lumOff val="15000"/>
                  </a:schemeClr>
                </a:solidFill>
                <a:cs typeface="+mn-ea"/>
                <a:sym typeface="+mn-lt"/>
              </a:rPr>
              <a:t>activity.</a:t>
            </a:r>
            <a:br>
              <a:rPr lang="en-US" altLang="zh-CN" sz="2000" dirty="0">
                <a:cs typeface="+mn-ea"/>
                <a:sym typeface="+mn-lt"/>
              </a:rPr>
            </a:br>
            <a:endParaRPr lang="zh-CN" altLang="en-US" sz="2000" b="1" spc="300" dirty="0">
              <a:ln w="25400" cap="rnd">
                <a:noFill/>
                <a:prstDash val="lgDash"/>
              </a:ln>
              <a:solidFill>
                <a:schemeClr val="accent4">
                  <a:lumMod val="40000"/>
                  <a:lumOff val="60000"/>
                </a:schemeClr>
              </a:solidFill>
              <a:cs typeface="+mn-ea"/>
              <a:sym typeface="+mn-lt"/>
            </a:endParaRPr>
          </a:p>
        </p:txBody>
      </p:sp>
      <p:sp>
        <p:nvSpPr>
          <p:cNvPr id="49" name="文本框 48"/>
          <p:cNvSpPr txBox="1"/>
          <p:nvPr/>
        </p:nvSpPr>
        <p:spPr>
          <a:xfrm>
            <a:off x="6541319" y="2472757"/>
            <a:ext cx="1761318" cy="2062103"/>
          </a:xfrm>
          <a:prstGeom prst="rect">
            <a:avLst/>
          </a:prstGeom>
          <a:noFill/>
        </p:spPr>
        <p:txBody>
          <a:bodyPr wrap="square" rtlCol="0">
            <a:spAutoFit/>
          </a:bodyPr>
          <a:lstStyle/>
          <a:p>
            <a:r>
              <a:rPr lang="en-US" altLang="zh-CN" b="1" dirty="0">
                <a:ln w="25400" cap="rnd">
                  <a:noFill/>
                  <a:prstDash val="lgDash"/>
                </a:ln>
                <a:solidFill>
                  <a:schemeClr val="tx1">
                    <a:lumMod val="85000"/>
                    <a:lumOff val="15000"/>
                  </a:schemeClr>
                </a:solidFill>
                <a:cs typeface="+mn-ea"/>
                <a:sym typeface="+mn-lt"/>
              </a:rPr>
              <a:t>Hodgkin and Huxley published five papers in a row that established the HH Model.</a:t>
            </a:r>
            <a:br>
              <a:rPr lang="en-US" altLang="zh-CN" sz="2000" dirty="0">
                <a:cs typeface="+mn-ea"/>
                <a:sym typeface="+mn-lt"/>
              </a:rPr>
            </a:br>
            <a:endParaRPr lang="zh-CN" altLang="en-US" sz="2000" b="1" spc="300" dirty="0">
              <a:ln w="25400" cap="rnd">
                <a:noFill/>
                <a:prstDash val="lgDash"/>
              </a:ln>
              <a:solidFill>
                <a:schemeClr val="accent4">
                  <a:lumMod val="40000"/>
                  <a:lumOff val="60000"/>
                </a:schemeClr>
              </a:solidFill>
              <a:cs typeface="+mn-ea"/>
              <a:sym typeface="+mn-lt"/>
            </a:endParaRPr>
          </a:p>
        </p:txBody>
      </p:sp>
      <p:sp>
        <p:nvSpPr>
          <p:cNvPr id="50" name="文本框 49"/>
          <p:cNvSpPr txBox="1"/>
          <p:nvPr/>
        </p:nvSpPr>
        <p:spPr>
          <a:xfrm>
            <a:off x="3948102" y="4171780"/>
            <a:ext cx="1761318" cy="2339102"/>
          </a:xfrm>
          <a:prstGeom prst="rect">
            <a:avLst/>
          </a:prstGeom>
          <a:noFill/>
        </p:spPr>
        <p:txBody>
          <a:bodyPr wrap="square" rtlCol="0">
            <a:spAutoFit/>
          </a:bodyPr>
          <a:lstStyle/>
          <a:p>
            <a:r>
              <a:rPr lang="en-US" altLang="zh-CN" b="1" dirty="0">
                <a:ln w="25400" cap="rnd">
                  <a:noFill/>
                  <a:prstDash val="lgDash"/>
                </a:ln>
                <a:solidFill>
                  <a:schemeClr val="tx1">
                    <a:lumMod val="85000"/>
                    <a:lumOff val="15000"/>
                  </a:schemeClr>
                </a:solidFill>
                <a:cs typeface="+mn-ea"/>
                <a:sym typeface="+mn-lt"/>
              </a:rPr>
              <a:t>Hodgkin and Huxley first placed electrodes inside squid cells to record electrical signals.</a:t>
            </a:r>
            <a:br>
              <a:rPr lang="en-US" altLang="zh-CN" sz="2000" dirty="0">
                <a:cs typeface="+mn-ea"/>
                <a:sym typeface="+mn-lt"/>
              </a:rPr>
            </a:br>
            <a:endParaRPr lang="zh-CN" altLang="en-US" sz="2000" b="1" spc="300" dirty="0">
              <a:ln w="25400" cap="rnd">
                <a:noFill/>
                <a:prstDash val="lgDash"/>
              </a:ln>
              <a:solidFill>
                <a:schemeClr val="accent4">
                  <a:lumMod val="40000"/>
                  <a:lumOff val="60000"/>
                </a:schemeClr>
              </a:solidFill>
              <a:cs typeface="+mn-ea"/>
              <a:sym typeface="+mn-lt"/>
            </a:endParaRPr>
          </a:p>
        </p:txBody>
      </p:sp>
      <p:sp>
        <p:nvSpPr>
          <p:cNvPr id="51" name="文本框 50"/>
          <p:cNvSpPr txBox="1"/>
          <p:nvPr/>
        </p:nvSpPr>
        <p:spPr>
          <a:xfrm>
            <a:off x="9373211" y="4171780"/>
            <a:ext cx="1761318" cy="1785104"/>
          </a:xfrm>
          <a:prstGeom prst="rect">
            <a:avLst/>
          </a:prstGeom>
          <a:noFill/>
        </p:spPr>
        <p:txBody>
          <a:bodyPr wrap="square" rtlCol="0">
            <a:spAutoFit/>
          </a:bodyPr>
          <a:lstStyle/>
          <a:p>
            <a:r>
              <a:rPr lang="en-US" altLang="zh-CN" b="1" dirty="0">
                <a:ln w="25400" cap="rnd">
                  <a:noFill/>
                  <a:prstDash val="lgDash"/>
                </a:ln>
                <a:solidFill>
                  <a:schemeClr val="tx1">
                    <a:lumMod val="85000"/>
                    <a:lumOff val="15000"/>
                  </a:schemeClr>
                </a:solidFill>
                <a:cs typeface="+mn-ea"/>
                <a:sym typeface="+mn-lt"/>
              </a:rPr>
              <a:t>Hodgkin and Huxley won Nobel Prize in Physiology or Medicine.</a:t>
            </a:r>
            <a:br>
              <a:rPr lang="en-US" altLang="zh-CN" sz="2000" dirty="0">
                <a:cs typeface="+mn-ea"/>
                <a:sym typeface="+mn-lt"/>
              </a:rPr>
            </a:br>
            <a:endParaRPr lang="zh-CN" altLang="en-US" sz="2000" b="1" spc="300" dirty="0">
              <a:ln w="25400" cap="rnd">
                <a:noFill/>
                <a:prstDash val="lgDash"/>
              </a:ln>
              <a:solidFill>
                <a:schemeClr val="accent4">
                  <a:lumMod val="40000"/>
                  <a:lumOff val="60000"/>
                </a:schemeClr>
              </a:solidFill>
              <a:cs typeface="+mn-ea"/>
              <a:sym typeface="+mn-lt"/>
            </a:endParaRPr>
          </a:p>
        </p:txBody>
      </p:sp>
      <p:grpSp>
        <p:nvGrpSpPr>
          <p:cNvPr id="52" name="组合 51"/>
          <p:cNvGrpSpPr/>
          <p:nvPr/>
        </p:nvGrpSpPr>
        <p:grpSpPr>
          <a:xfrm>
            <a:off x="3144681" y="252186"/>
            <a:ext cx="5748295" cy="1272310"/>
            <a:chOff x="1512191" y="637572"/>
            <a:chExt cx="5748295" cy="1272310"/>
          </a:xfrm>
        </p:grpSpPr>
        <p:sp>
          <p:nvSpPr>
            <p:cNvPr id="53" name="文本框 52"/>
            <p:cNvSpPr txBox="1"/>
            <p:nvPr/>
          </p:nvSpPr>
          <p:spPr>
            <a:xfrm>
              <a:off x="1700262" y="637572"/>
              <a:ext cx="5560224" cy="769441"/>
            </a:xfrm>
            <a:prstGeom prst="rect">
              <a:avLst/>
            </a:prstGeom>
            <a:noFill/>
          </p:spPr>
          <p:txBody>
            <a:bodyPr wrap="square" rtlCol="0">
              <a:spAutoFit/>
            </a:bodyPr>
            <a:lstStyle/>
            <a:p>
              <a:pPr algn="ctr"/>
              <a:endParaRPr lang="zh-CN" altLang="en-US" sz="4400" b="1" spc="300" dirty="0">
                <a:ln w="25400" cap="rnd">
                  <a:noFill/>
                  <a:prstDash val="lgDash"/>
                </a:ln>
                <a:solidFill>
                  <a:schemeClr val="tx1">
                    <a:lumMod val="75000"/>
                    <a:lumOff val="25000"/>
                  </a:schemeClr>
                </a:solidFill>
                <a:cs typeface="+mn-ea"/>
                <a:sym typeface="+mn-lt"/>
              </a:endParaRPr>
            </a:p>
          </p:txBody>
        </p:sp>
        <p:sp>
          <p:nvSpPr>
            <p:cNvPr id="54" name="文本框 53"/>
            <p:cNvSpPr txBox="1"/>
            <p:nvPr/>
          </p:nvSpPr>
          <p:spPr>
            <a:xfrm>
              <a:off x="1512191" y="1140441"/>
              <a:ext cx="5560224" cy="769441"/>
            </a:xfrm>
            <a:prstGeom prst="rect">
              <a:avLst/>
            </a:prstGeom>
            <a:noFill/>
          </p:spPr>
          <p:txBody>
            <a:bodyPr wrap="square" rtlCol="0">
              <a:spAutoFit/>
            </a:bodyPr>
            <a:lstStyle/>
            <a:p>
              <a:pPr algn="ctr"/>
              <a:r>
                <a:rPr lang="en-US" altLang="zh-CN" sz="4400" b="1" spc="300" dirty="0">
                  <a:ln w="25400" cap="rnd">
                    <a:noFill/>
                    <a:prstDash val="lgDash"/>
                  </a:ln>
                  <a:solidFill>
                    <a:schemeClr val="bg1">
                      <a:lumMod val="95000"/>
                    </a:schemeClr>
                  </a:solidFill>
                  <a:cs typeface="+mn-ea"/>
                  <a:sym typeface="+mn-lt"/>
                </a:rPr>
                <a:t>Timeline</a:t>
              </a:r>
            </a:p>
          </p:txBody>
        </p:sp>
      </p:grpSp>
      <p:sp>
        <p:nvSpPr>
          <p:cNvPr id="55" name="矩形 54"/>
          <p:cNvSpPr/>
          <p:nvPr/>
        </p:nvSpPr>
        <p:spPr>
          <a:xfrm>
            <a:off x="1" y="6451600"/>
            <a:ext cx="406400" cy="406400"/>
          </a:xfrm>
          <a:prstGeom prst="rect">
            <a:avLst/>
          </a:prstGeom>
          <a:solidFill>
            <a:srgbClr val="356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p:cNvSpPr/>
          <p:nvPr/>
        </p:nvSpPr>
        <p:spPr>
          <a:xfrm>
            <a:off x="11738112" y="0"/>
            <a:ext cx="453887" cy="442452"/>
          </a:xfrm>
          <a:prstGeom prst="rect">
            <a:avLst/>
          </a:prstGeom>
          <a:solidFill>
            <a:srgbClr val="356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anim calcmode="lin" valueType="num">
                                      <p:cBhvr>
                                        <p:cTn id="26" dur="1000" fill="hold"/>
                                        <p:tgtEl>
                                          <p:spTgt spid="40"/>
                                        </p:tgtEl>
                                        <p:attrNameLst>
                                          <p:attrName>ppt_x</p:attrName>
                                        </p:attrNameLst>
                                      </p:cBhvr>
                                      <p:tavLst>
                                        <p:tav tm="0">
                                          <p:val>
                                            <p:strVal val="#ppt_x"/>
                                          </p:val>
                                        </p:tav>
                                        <p:tav tm="100000">
                                          <p:val>
                                            <p:strVal val="#ppt_x"/>
                                          </p:val>
                                        </p:tav>
                                      </p:tavLst>
                                    </p:anim>
                                    <p:anim calcmode="lin" valueType="num">
                                      <p:cBhvr>
                                        <p:cTn id="2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7604" y="-460"/>
            <a:ext cx="4876800" cy="2880300"/>
          </a:xfrm>
          <a:prstGeom prst="rect">
            <a:avLst/>
          </a:prstGeom>
          <a:solidFill>
            <a:srgbClr val="356C6D">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p:cNvSpPr/>
          <p:nvPr/>
        </p:nvSpPr>
        <p:spPr>
          <a:xfrm rot="2106967">
            <a:off x="1775166" y="-1930306"/>
            <a:ext cx="3468464" cy="10126637"/>
          </a:xfrm>
          <a:custGeom>
            <a:avLst/>
            <a:gdLst>
              <a:gd name="connsiteX0" fmla="*/ 0 w 3471839"/>
              <a:gd name="connsiteY0" fmla="*/ 2441509 h 10126637"/>
              <a:gd name="connsiteX1" fmla="*/ 3471839 w 3471839"/>
              <a:gd name="connsiteY1" fmla="*/ 0 h 10126637"/>
              <a:gd name="connsiteX2" fmla="*/ 3471839 w 3471839"/>
              <a:gd name="connsiteY2" fmla="*/ 8403702 h 10126637"/>
              <a:gd name="connsiteX3" fmla="*/ 1021816 w 3471839"/>
              <a:gd name="connsiteY3" fmla="*/ 10126637 h 10126637"/>
              <a:gd name="connsiteX4" fmla="*/ 0 w 3471839"/>
              <a:gd name="connsiteY4" fmla="*/ 8673610 h 10126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1839" h="10126637">
                <a:moveTo>
                  <a:pt x="0" y="2441509"/>
                </a:moveTo>
                <a:lnTo>
                  <a:pt x="3471839" y="0"/>
                </a:lnTo>
                <a:lnTo>
                  <a:pt x="3471839" y="8403702"/>
                </a:lnTo>
                <a:lnTo>
                  <a:pt x="1021816" y="10126637"/>
                </a:lnTo>
                <a:lnTo>
                  <a:pt x="0" y="8673610"/>
                </a:lnTo>
                <a:close/>
              </a:path>
            </a:pathLst>
          </a:custGeom>
          <a:solidFill>
            <a:srgbClr val="356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0" y="6715370"/>
            <a:ext cx="5256440" cy="142629"/>
          </a:xfrm>
          <a:prstGeom prst="rect">
            <a:avLst/>
          </a:prstGeom>
          <a:solidFill>
            <a:srgbClr val="356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直角三角形 21"/>
          <p:cNvSpPr/>
          <p:nvPr/>
        </p:nvSpPr>
        <p:spPr>
          <a:xfrm>
            <a:off x="10912974" y="2254188"/>
            <a:ext cx="200379" cy="200379"/>
          </a:xfrm>
          <a:prstGeom prst="rtTriangle">
            <a:avLst/>
          </a:prstGeom>
          <a:solidFill>
            <a:srgbClr val="FFC0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97756"/>
              </a:solidFill>
              <a:cs typeface="+mn-ea"/>
              <a:sym typeface="+mn-lt"/>
            </a:endParaRPr>
          </a:p>
        </p:txBody>
      </p:sp>
      <p:sp>
        <p:nvSpPr>
          <p:cNvPr id="23" name="直角三角形 22"/>
          <p:cNvSpPr/>
          <p:nvPr/>
        </p:nvSpPr>
        <p:spPr>
          <a:xfrm>
            <a:off x="11113353" y="1910147"/>
            <a:ext cx="200379" cy="200379"/>
          </a:xfrm>
          <a:prstGeom prst="rtTriangl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97756"/>
              </a:solidFill>
              <a:cs typeface="+mn-ea"/>
              <a:sym typeface="+mn-lt"/>
            </a:endParaRPr>
          </a:p>
        </p:txBody>
      </p:sp>
      <p:sp>
        <p:nvSpPr>
          <p:cNvPr id="25" name="矩形 24"/>
          <p:cNvSpPr/>
          <p:nvPr/>
        </p:nvSpPr>
        <p:spPr>
          <a:xfrm>
            <a:off x="418876" y="417004"/>
            <a:ext cx="5633496" cy="2308324"/>
          </a:xfrm>
          <a:prstGeom prst="rect">
            <a:avLst/>
          </a:prstGeom>
        </p:spPr>
        <p:txBody>
          <a:bodyPr wrap="square">
            <a:spAutoFit/>
          </a:bodyPr>
          <a:lstStyle/>
          <a:p>
            <a:r>
              <a:rPr lang="en-US" altLang="zh-CN" sz="7200" b="1" spc="600" dirty="0">
                <a:ln w="25400" cap="rnd">
                  <a:noFill/>
                  <a:prstDash val="lgDash"/>
                </a:ln>
                <a:solidFill>
                  <a:schemeClr val="bg1">
                    <a:alpha val="18000"/>
                  </a:schemeClr>
                </a:solidFill>
                <a:cs typeface="+mn-ea"/>
                <a:sym typeface="+mn-lt"/>
              </a:rPr>
              <a:t>Metaphor</a:t>
            </a:r>
            <a:r>
              <a:rPr lang="zh-CN" altLang="en-US" sz="7200" b="1" spc="600" dirty="0">
                <a:ln w="25400" cap="rnd">
                  <a:noFill/>
                  <a:prstDash val="lgDash"/>
                </a:ln>
                <a:solidFill>
                  <a:schemeClr val="bg1">
                    <a:alpha val="18000"/>
                  </a:schemeClr>
                </a:solidFill>
                <a:cs typeface="+mn-ea"/>
                <a:sym typeface="+mn-lt"/>
              </a:rPr>
              <a:t> </a:t>
            </a:r>
            <a:r>
              <a:rPr lang="en-US" altLang="zh-CN" sz="7200" b="1" spc="600" dirty="0">
                <a:ln w="25400" cap="rnd">
                  <a:noFill/>
                  <a:prstDash val="lgDash"/>
                </a:ln>
                <a:solidFill>
                  <a:schemeClr val="bg1">
                    <a:alpha val="18000"/>
                  </a:schemeClr>
                </a:solidFill>
                <a:cs typeface="+mn-ea"/>
                <a:sym typeface="+mn-lt"/>
              </a:rPr>
              <a:t>Shifting</a:t>
            </a:r>
            <a:endParaRPr lang="zh-CN" altLang="en-US" sz="7200" b="1" spc="600" dirty="0">
              <a:ln w="25400" cap="rnd">
                <a:noFill/>
                <a:prstDash val="lgDash"/>
              </a:ln>
              <a:solidFill>
                <a:schemeClr val="bg1">
                  <a:alpha val="18000"/>
                </a:schemeClr>
              </a:solidFill>
              <a:cs typeface="+mn-ea"/>
              <a:sym typeface="+mn-lt"/>
            </a:endParaRPr>
          </a:p>
        </p:txBody>
      </p:sp>
      <p:cxnSp>
        <p:nvCxnSpPr>
          <p:cNvPr id="28" name="连接符: 曲线 27"/>
          <p:cNvCxnSpPr/>
          <p:nvPr/>
        </p:nvCxnSpPr>
        <p:spPr>
          <a:xfrm>
            <a:off x="3610747" y="20319"/>
            <a:ext cx="4354141" cy="3408680"/>
          </a:xfrm>
          <a:prstGeom prst="curvedConnector3">
            <a:avLst>
              <a:gd name="adj1" fmla="val 50000"/>
            </a:avLst>
          </a:prstGeom>
          <a:ln w="12700" cmpd="sng">
            <a:solidFill>
              <a:schemeClr val="bg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7322806" y="683269"/>
            <a:ext cx="4192171" cy="2368384"/>
            <a:chOff x="1464678" y="-961371"/>
            <a:chExt cx="5795808" cy="2368384"/>
          </a:xfrm>
        </p:grpSpPr>
        <p:sp>
          <p:nvSpPr>
            <p:cNvPr id="31" name="文本框 30"/>
            <p:cNvSpPr txBox="1"/>
            <p:nvPr/>
          </p:nvSpPr>
          <p:spPr>
            <a:xfrm>
              <a:off x="1700261" y="637572"/>
              <a:ext cx="5560225" cy="769441"/>
            </a:xfrm>
            <a:prstGeom prst="rect">
              <a:avLst/>
            </a:prstGeom>
            <a:noFill/>
          </p:spPr>
          <p:txBody>
            <a:bodyPr wrap="square" rtlCol="0">
              <a:spAutoFit/>
            </a:bodyPr>
            <a:lstStyle/>
            <a:p>
              <a:endParaRPr lang="zh-CN" altLang="en-US" sz="4400" b="1" spc="300" dirty="0">
                <a:ln w="25400" cap="rnd">
                  <a:noFill/>
                  <a:prstDash val="lgDash"/>
                </a:ln>
                <a:solidFill>
                  <a:schemeClr val="tx1">
                    <a:lumMod val="75000"/>
                    <a:lumOff val="25000"/>
                  </a:schemeClr>
                </a:solidFill>
                <a:cs typeface="+mn-ea"/>
                <a:sym typeface="+mn-lt"/>
              </a:endParaRPr>
            </a:p>
          </p:txBody>
        </p:sp>
        <p:sp>
          <p:nvSpPr>
            <p:cNvPr id="32" name="文本框 31"/>
            <p:cNvSpPr txBox="1"/>
            <p:nvPr/>
          </p:nvSpPr>
          <p:spPr>
            <a:xfrm>
              <a:off x="1464678" y="-961371"/>
              <a:ext cx="5560225" cy="1446550"/>
            </a:xfrm>
            <a:prstGeom prst="rect">
              <a:avLst/>
            </a:prstGeom>
            <a:noFill/>
          </p:spPr>
          <p:txBody>
            <a:bodyPr wrap="square" rtlCol="0">
              <a:spAutoFit/>
            </a:bodyPr>
            <a:lstStyle/>
            <a:p>
              <a:r>
                <a:rPr lang="en-US" altLang="zh-CN" sz="4400" b="1" spc="300" dirty="0">
                  <a:ln w="25400" cap="rnd">
                    <a:noFill/>
                    <a:prstDash val="lgDash"/>
                  </a:ln>
                  <a:solidFill>
                    <a:srgbClr val="499395"/>
                  </a:solidFill>
                  <a:cs typeface="+mn-ea"/>
                  <a:sym typeface="+mn-lt"/>
                </a:rPr>
                <a:t>Research</a:t>
              </a:r>
              <a:r>
                <a:rPr lang="zh-CN" altLang="en-US" sz="4400" b="1" spc="300" dirty="0">
                  <a:ln w="25400" cap="rnd">
                    <a:noFill/>
                    <a:prstDash val="lgDash"/>
                  </a:ln>
                  <a:solidFill>
                    <a:srgbClr val="499395"/>
                  </a:solidFill>
                  <a:cs typeface="+mn-ea"/>
                  <a:sym typeface="+mn-lt"/>
                </a:rPr>
                <a:t> </a:t>
              </a:r>
              <a:r>
                <a:rPr lang="en-US" altLang="zh-CN" sz="4400" b="1" spc="300" dirty="0">
                  <a:ln w="25400" cap="rnd">
                    <a:noFill/>
                    <a:prstDash val="lgDash"/>
                  </a:ln>
                  <a:solidFill>
                    <a:srgbClr val="499395"/>
                  </a:solidFill>
                  <a:cs typeface="+mn-ea"/>
                  <a:sym typeface="+mn-lt"/>
                </a:rPr>
                <a:t>Questions</a:t>
              </a:r>
              <a:endParaRPr lang="zh-CN" altLang="en-US" sz="4400" b="1" spc="300" dirty="0">
                <a:ln w="25400" cap="rnd">
                  <a:noFill/>
                  <a:prstDash val="lgDash"/>
                </a:ln>
                <a:solidFill>
                  <a:srgbClr val="499395"/>
                </a:solidFill>
                <a:cs typeface="+mn-ea"/>
                <a:sym typeface="+mn-lt"/>
              </a:endParaRPr>
            </a:p>
          </p:txBody>
        </p:sp>
      </p:grpSp>
      <p:sp>
        <p:nvSpPr>
          <p:cNvPr id="33" name="文本框 32"/>
          <p:cNvSpPr txBox="1"/>
          <p:nvPr/>
        </p:nvSpPr>
        <p:spPr>
          <a:xfrm>
            <a:off x="7053788" y="3329899"/>
            <a:ext cx="4059565"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DengXian" panose="02010600030101010101" pitchFamily="2" charset="-122"/>
              </a:rPr>
              <a:t>W</a:t>
            </a:r>
            <a:r>
              <a:rPr lang="en-US" altLang="zh-CN" sz="1800" dirty="0">
                <a:effectLst/>
                <a:latin typeface="Times New Roman" panose="02020603050405020304" pitchFamily="18" charset="0"/>
                <a:ea typeface="DengXian" panose="02010600030101010101" pitchFamily="2" charset="-122"/>
              </a:rPr>
              <a:t>hy did Hodgkin and Huxley adhere to the older theoretical model? </a:t>
            </a:r>
          </a:p>
          <a:p>
            <a:pPr marL="285750" indent="-285750">
              <a:buFont typeface="Arial" panose="020B0604020202020204" pitchFamily="34" charset="0"/>
              <a:buChar char="•"/>
            </a:pPr>
            <a:endParaRPr lang="en-US" altLang="zh-CN" dirty="0">
              <a:latin typeface="Times New Roman" panose="02020603050405020304" pitchFamily="18" charset="0"/>
              <a:ea typeface="DengXian" panose="02010600030101010101" pitchFamily="2" charset="-122"/>
            </a:endParaRPr>
          </a:p>
          <a:p>
            <a:pPr marL="285750" indent="-285750">
              <a:buFont typeface="Arial" panose="020B0604020202020204" pitchFamily="34" charset="0"/>
              <a:buChar char="•"/>
            </a:pPr>
            <a:r>
              <a:rPr lang="en-US" altLang="zh-CN" dirty="0">
                <a:latin typeface="Times New Roman" panose="02020603050405020304" pitchFamily="18" charset="0"/>
                <a:ea typeface="DengXian" panose="02010600030101010101" pitchFamily="2" charset="-122"/>
              </a:rPr>
              <a:t>How has their research been reconciled with the rise of information theory and modern computational neuroscience?</a:t>
            </a:r>
            <a:r>
              <a:rPr lang="en-US" altLang="zh-CN" kern="0" dirty="0">
                <a:solidFill>
                  <a:srgbClr val="0E0E0E"/>
                </a:solidFill>
                <a:latin typeface=".AppleSystemUIFont"/>
                <a:ea typeface="宋体" panose="02010600030101010101" pitchFamily="2" charset="-122"/>
                <a:cs typeface="宋体" panose="02010600030101010101" pitchFamily="2" charset="-122"/>
              </a:rPr>
              <a:t> </a:t>
            </a:r>
            <a:endParaRPr lang="en-US" altLang="zh-CN" dirty="0">
              <a:ln w="25400" cap="rnd">
                <a:noFill/>
                <a:prstDash val="lgDash"/>
              </a:ln>
              <a:solidFill>
                <a:schemeClr val="tx1">
                  <a:lumMod val="85000"/>
                  <a:lumOff val="15000"/>
                </a:schemeClr>
              </a:solidFill>
              <a:cs typeface="+mn-ea"/>
              <a:sym typeface="+mn-lt"/>
            </a:endParaRPr>
          </a:p>
          <a:p>
            <a:pPr marL="285750" indent="-285750">
              <a:buFont typeface="Arial" panose="020B0604020202020204" pitchFamily="34" charset="0"/>
              <a:buChar char="•"/>
            </a:pPr>
            <a:endParaRPr lang="en-US" altLang="zh-CN" dirty="0">
              <a:ln w="25400" cap="rnd">
                <a:noFill/>
                <a:prstDash val="lgDash"/>
              </a:ln>
              <a:solidFill>
                <a:schemeClr val="tx1">
                  <a:lumMod val="85000"/>
                  <a:lumOff val="15000"/>
                </a:schemeClr>
              </a:solidFill>
              <a:cs typeface="+mn-ea"/>
              <a:sym typeface="+mn-lt"/>
            </a:endParaRPr>
          </a:p>
        </p:txBody>
      </p:sp>
      <p:grpSp>
        <p:nvGrpSpPr>
          <p:cNvPr id="36" name="组合 35"/>
          <p:cNvGrpSpPr/>
          <p:nvPr/>
        </p:nvGrpSpPr>
        <p:grpSpPr>
          <a:xfrm>
            <a:off x="5915635" y="1427749"/>
            <a:ext cx="525816" cy="548905"/>
            <a:chOff x="5824628" y="172455"/>
            <a:chExt cx="868209" cy="906332"/>
          </a:xfrm>
        </p:grpSpPr>
        <p:sp>
          <p:nvSpPr>
            <p:cNvPr id="34" name="paint-palette_87240"/>
            <p:cNvSpPr>
              <a:spLocks noChangeAspect="1"/>
            </p:cNvSpPr>
            <p:nvPr/>
          </p:nvSpPr>
          <p:spPr bwMode="auto">
            <a:xfrm>
              <a:off x="5923627" y="339468"/>
              <a:ext cx="731173" cy="7088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88862 h 440259"/>
                <a:gd name="T17" fmla="*/ 88862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88862 h 440259"/>
                <a:gd name="T51" fmla="*/ 88862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54" h="5781">
                  <a:moveTo>
                    <a:pt x="3474" y="348"/>
                  </a:moveTo>
                  <a:cubicBezTo>
                    <a:pt x="2033" y="0"/>
                    <a:pt x="394" y="636"/>
                    <a:pt x="155" y="2164"/>
                  </a:cubicBezTo>
                  <a:cubicBezTo>
                    <a:pt x="138" y="2177"/>
                    <a:pt x="124" y="2195"/>
                    <a:pt x="118" y="2220"/>
                  </a:cubicBezTo>
                  <a:cubicBezTo>
                    <a:pt x="0" y="2712"/>
                    <a:pt x="225" y="3135"/>
                    <a:pt x="739" y="3274"/>
                  </a:cubicBezTo>
                  <a:cubicBezTo>
                    <a:pt x="1128" y="3380"/>
                    <a:pt x="1588" y="3067"/>
                    <a:pt x="1852" y="3360"/>
                  </a:cubicBezTo>
                  <a:cubicBezTo>
                    <a:pt x="2111" y="3649"/>
                    <a:pt x="1670" y="3888"/>
                    <a:pt x="1793" y="4315"/>
                  </a:cubicBezTo>
                  <a:cubicBezTo>
                    <a:pt x="2215" y="5781"/>
                    <a:pt x="4508" y="4374"/>
                    <a:pt x="4989" y="3699"/>
                  </a:cubicBezTo>
                  <a:cubicBezTo>
                    <a:pt x="5954" y="2345"/>
                    <a:pt x="4951" y="704"/>
                    <a:pt x="3474" y="348"/>
                  </a:cubicBezTo>
                  <a:close/>
                  <a:moveTo>
                    <a:pt x="1379" y="2111"/>
                  </a:moveTo>
                  <a:cubicBezTo>
                    <a:pt x="1252" y="2232"/>
                    <a:pt x="1050" y="2176"/>
                    <a:pt x="988" y="2018"/>
                  </a:cubicBezTo>
                  <a:cubicBezTo>
                    <a:pt x="926" y="1862"/>
                    <a:pt x="1014" y="1699"/>
                    <a:pt x="1168" y="1647"/>
                  </a:cubicBezTo>
                  <a:cubicBezTo>
                    <a:pt x="1234" y="1625"/>
                    <a:pt x="1296" y="1630"/>
                    <a:pt x="1355" y="1645"/>
                  </a:cubicBezTo>
                  <a:cubicBezTo>
                    <a:pt x="1354" y="1663"/>
                    <a:pt x="1356" y="1681"/>
                    <a:pt x="1362" y="1701"/>
                  </a:cubicBezTo>
                  <a:cubicBezTo>
                    <a:pt x="1408" y="1840"/>
                    <a:pt x="1514" y="1983"/>
                    <a:pt x="1379" y="2111"/>
                  </a:cubicBezTo>
                  <a:close/>
                  <a:moveTo>
                    <a:pt x="2054" y="1471"/>
                  </a:moveTo>
                  <a:cubicBezTo>
                    <a:pt x="1969" y="1442"/>
                    <a:pt x="1848" y="1373"/>
                    <a:pt x="1795" y="1300"/>
                  </a:cubicBezTo>
                  <a:cubicBezTo>
                    <a:pt x="1723" y="1202"/>
                    <a:pt x="1786" y="1098"/>
                    <a:pt x="1861" y="1020"/>
                  </a:cubicBezTo>
                  <a:cubicBezTo>
                    <a:pt x="1989" y="887"/>
                    <a:pt x="2171" y="889"/>
                    <a:pt x="2282" y="1010"/>
                  </a:cubicBezTo>
                  <a:cubicBezTo>
                    <a:pt x="2252" y="1033"/>
                    <a:pt x="2231" y="1068"/>
                    <a:pt x="2234" y="1117"/>
                  </a:cubicBezTo>
                  <a:cubicBezTo>
                    <a:pt x="2245" y="1267"/>
                    <a:pt x="2295" y="1554"/>
                    <a:pt x="2054" y="1471"/>
                  </a:cubicBezTo>
                  <a:close/>
                  <a:moveTo>
                    <a:pt x="3057" y="4239"/>
                  </a:moveTo>
                  <a:cubicBezTo>
                    <a:pt x="2946" y="4260"/>
                    <a:pt x="2849" y="4235"/>
                    <a:pt x="2753" y="4205"/>
                  </a:cubicBezTo>
                  <a:cubicBezTo>
                    <a:pt x="2707" y="4052"/>
                    <a:pt x="2712" y="3859"/>
                    <a:pt x="2780" y="3773"/>
                  </a:cubicBezTo>
                  <a:cubicBezTo>
                    <a:pt x="2908" y="3611"/>
                    <a:pt x="3135" y="3660"/>
                    <a:pt x="3243" y="3812"/>
                  </a:cubicBezTo>
                  <a:cubicBezTo>
                    <a:pt x="3384" y="4009"/>
                    <a:pt x="3281" y="4197"/>
                    <a:pt x="3057" y="4239"/>
                  </a:cubicBezTo>
                  <a:close/>
                  <a:moveTo>
                    <a:pt x="3034" y="1498"/>
                  </a:moveTo>
                  <a:cubicBezTo>
                    <a:pt x="2829" y="1478"/>
                    <a:pt x="2723" y="1261"/>
                    <a:pt x="2820" y="1086"/>
                  </a:cubicBezTo>
                  <a:cubicBezTo>
                    <a:pt x="2924" y="899"/>
                    <a:pt x="3193" y="877"/>
                    <a:pt x="3322" y="1054"/>
                  </a:cubicBezTo>
                  <a:cubicBezTo>
                    <a:pt x="3330" y="1065"/>
                    <a:pt x="3335" y="1077"/>
                    <a:pt x="3342" y="1089"/>
                  </a:cubicBezTo>
                  <a:cubicBezTo>
                    <a:pt x="3342" y="1090"/>
                    <a:pt x="3341" y="1090"/>
                    <a:pt x="3341" y="1091"/>
                  </a:cubicBezTo>
                  <a:cubicBezTo>
                    <a:pt x="3359" y="1264"/>
                    <a:pt x="3240" y="1517"/>
                    <a:pt x="3034" y="1498"/>
                  </a:cubicBezTo>
                  <a:close/>
                  <a:moveTo>
                    <a:pt x="3799" y="1854"/>
                  </a:moveTo>
                  <a:cubicBezTo>
                    <a:pt x="3680" y="1642"/>
                    <a:pt x="3878" y="1458"/>
                    <a:pt x="4087" y="1460"/>
                  </a:cubicBezTo>
                  <a:cubicBezTo>
                    <a:pt x="4280" y="1461"/>
                    <a:pt x="4537" y="1598"/>
                    <a:pt x="4556" y="1812"/>
                  </a:cubicBezTo>
                  <a:cubicBezTo>
                    <a:pt x="4563" y="1886"/>
                    <a:pt x="4543" y="1946"/>
                    <a:pt x="4509" y="1996"/>
                  </a:cubicBezTo>
                  <a:cubicBezTo>
                    <a:pt x="4482" y="1986"/>
                    <a:pt x="4452" y="1979"/>
                    <a:pt x="4421" y="1984"/>
                  </a:cubicBezTo>
                  <a:cubicBezTo>
                    <a:pt x="4211" y="2017"/>
                    <a:pt x="3930" y="2088"/>
                    <a:pt x="3799" y="1854"/>
                  </a:cubicBezTo>
                  <a:close/>
                  <a:moveTo>
                    <a:pt x="4476" y="3184"/>
                  </a:moveTo>
                  <a:cubicBezTo>
                    <a:pt x="4476" y="3187"/>
                    <a:pt x="4476" y="3189"/>
                    <a:pt x="4476" y="3191"/>
                  </a:cubicBezTo>
                  <a:cubicBezTo>
                    <a:pt x="4379" y="3210"/>
                    <a:pt x="4282" y="3216"/>
                    <a:pt x="4189" y="3180"/>
                  </a:cubicBezTo>
                  <a:cubicBezTo>
                    <a:pt x="3990" y="3104"/>
                    <a:pt x="3930" y="2784"/>
                    <a:pt x="4085" y="2633"/>
                  </a:cubicBezTo>
                  <a:cubicBezTo>
                    <a:pt x="4197" y="2522"/>
                    <a:pt x="4404" y="2555"/>
                    <a:pt x="4497" y="2671"/>
                  </a:cubicBezTo>
                  <a:cubicBezTo>
                    <a:pt x="4634" y="2843"/>
                    <a:pt x="4528" y="3008"/>
                    <a:pt x="4476" y="3184"/>
                  </a:cubicBezTo>
                  <a:close/>
                </a:path>
              </a:pathLst>
            </a:custGeom>
            <a:solidFill>
              <a:schemeClr val="bg1">
                <a:alpha val="66000"/>
              </a:schemeClr>
            </a:solidFill>
            <a:ln>
              <a:noFill/>
            </a:ln>
          </p:spPr>
          <p:txBody>
            <a:bodyPr/>
            <a:lstStyle/>
            <a:p>
              <a:endParaRPr lang="zh-CN" altLang="en-US">
                <a:cs typeface="+mn-ea"/>
                <a:sym typeface="+mn-lt"/>
              </a:endParaRPr>
            </a:p>
          </p:txBody>
        </p:sp>
        <p:sp>
          <p:nvSpPr>
            <p:cNvPr id="35" name="图文框 34"/>
            <p:cNvSpPr/>
            <p:nvPr/>
          </p:nvSpPr>
          <p:spPr>
            <a:xfrm>
              <a:off x="5824628" y="172455"/>
              <a:ext cx="868209" cy="906332"/>
            </a:xfrm>
            <a:prstGeom prst="frame">
              <a:avLst>
                <a:gd name="adj1" fmla="val 5750"/>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7" name="文本框 6">
            <a:extLst>
              <a:ext uri="{FF2B5EF4-FFF2-40B4-BE49-F238E27FC236}">
                <a16:creationId xmlns:a16="http://schemas.microsoft.com/office/drawing/2014/main" id="{FFF14497-002E-E712-5034-2AE78F9C5CBA}"/>
              </a:ext>
            </a:extLst>
          </p:cNvPr>
          <p:cNvSpPr txBox="1"/>
          <p:nvPr/>
        </p:nvSpPr>
        <p:spPr>
          <a:xfrm>
            <a:off x="16715" y="6050240"/>
            <a:ext cx="1615654" cy="584775"/>
          </a:xfrm>
          <a:prstGeom prst="rect">
            <a:avLst/>
          </a:prstGeom>
          <a:noFill/>
        </p:spPr>
        <p:txBody>
          <a:bodyPr wrap="square">
            <a:spAutoFit/>
          </a:bodyPr>
          <a:lstStyle/>
          <a:p>
            <a:pPr algn="ctr"/>
            <a:r>
              <a:rPr lang="zh-CN" altLang="zh-CN" sz="1800" dirty="0">
                <a:effectLst/>
                <a:ea typeface="Times New Roman" panose="02020603050405020304" pitchFamily="18" charset="0"/>
              </a:rPr>
              <a:t> </a:t>
            </a:r>
            <a:r>
              <a:rPr lang="en-US" altLang="zh-CN" sz="1400" b="1" i="0" dirty="0">
                <a:solidFill>
                  <a:srgbClr val="202122"/>
                </a:solidFill>
                <a:effectLst/>
                <a:latin typeface="Arial" panose="020B0604020202020204" pitchFamily="34" charset="0"/>
              </a:rPr>
              <a:t>Edgar Adrian</a:t>
            </a:r>
          </a:p>
          <a:p>
            <a:pPr algn="ctr"/>
            <a:r>
              <a:rPr lang="en-US" altLang="zh-CN" sz="1400" b="1" i="0" dirty="0">
                <a:solidFill>
                  <a:srgbClr val="202122"/>
                </a:solidFill>
                <a:effectLst/>
                <a:latin typeface="Arial" panose="020B0604020202020204" pitchFamily="34" charset="0"/>
              </a:rPr>
              <a:t>(1889-1977)</a:t>
            </a:r>
            <a:endParaRPr lang="zh-CN" altLang="en-US" sz="1400" dirty="0"/>
          </a:p>
        </p:txBody>
      </p:sp>
      <p:pic>
        <p:nvPicPr>
          <p:cNvPr id="2052" name="Picture 4" descr="Edgar Adrian">
            <a:extLst>
              <a:ext uri="{FF2B5EF4-FFF2-40B4-BE49-F238E27FC236}">
                <a16:creationId xmlns:a16="http://schemas.microsoft.com/office/drawing/2014/main" id="{42A56D8F-C63F-D30C-9016-036079245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58418"/>
            <a:ext cx="1822650" cy="25532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穿着西装笔挺的男子黑白照&#10;&#10;描述已自动生成">
            <a:extLst>
              <a:ext uri="{FF2B5EF4-FFF2-40B4-BE49-F238E27FC236}">
                <a16:creationId xmlns:a16="http://schemas.microsoft.com/office/drawing/2014/main" id="{95F38356-720C-D311-1459-35944BB88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650" y="3459744"/>
            <a:ext cx="1805935" cy="2564831"/>
          </a:xfrm>
          <a:prstGeom prst="rect">
            <a:avLst/>
          </a:prstGeom>
        </p:spPr>
      </p:pic>
      <p:sp>
        <p:nvSpPr>
          <p:cNvPr id="14" name="文本框 13">
            <a:extLst>
              <a:ext uri="{FF2B5EF4-FFF2-40B4-BE49-F238E27FC236}">
                <a16:creationId xmlns:a16="http://schemas.microsoft.com/office/drawing/2014/main" id="{03D81BBF-2EE5-5553-F14B-14A06DA81E2D}"/>
              </a:ext>
            </a:extLst>
          </p:cNvPr>
          <p:cNvSpPr txBox="1"/>
          <p:nvPr/>
        </p:nvSpPr>
        <p:spPr>
          <a:xfrm>
            <a:off x="1729316" y="6026965"/>
            <a:ext cx="1615654" cy="584775"/>
          </a:xfrm>
          <a:prstGeom prst="rect">
            <a:avLst/>
          </a:prstGeom>
          <a:noFill/>
        </p:spPr>
        <p:txBody>
          <a:bodyPr wrap="square">
            <a:spAutoFit/>
          </a:bodyPr>
          <a:lstStyle/>
          <a:p>
            <a:pPr algn="ctr"/>
            <a:r>
              <a:rPr lang="zh-CN" altLang="zh-CN" sz="1800" dirty="0">
                <a:effectLst/>
                <a:ea typeface="Times New Roman" panose="02020603050405020304" pitchFamily="18" charset="0"/>
              </a:rPr>
              <a:t> </a:t>
            </a:r>
            <a:r>
              <a:rPr lang="en-US" altLang="zh-CN" sz="1400" b="1" i="0" dirty="0">
                <a:solidFill>
                  <a:srgbClr val="202122"/>
                </a:solidFill>
                <a:effectLst/>
                <a:latin typeface="Arial" panose="020B0604020202020204" pitchFamily="34" charset="0"/>
              </a:rPr>
              <a:t>Alan Hodgkin</a:t>
            </a:r>
          </a:p>
          <a:p>
            <a:pPr algn="ctr"/>
            <a:r>
              <a:rPr lang="en-US" altLang="zh-CN" sz="1400" b="1" i="0" dirty="0">
                <a:solidFill>
                  <a:srgbClr val="202122"/>
                </a:solidFill>
                <a:effectLst/>
                <a:latin typeface="Arial" panose="020B0604020202020204" pitchFamily="34" charset="0"/>
              </a:rPr>
              <a:t>(1914-1998)</a:t>
            </a:r>
            <a:endParaRPr lang="zh-CN" altLang="en-US" sz="1400" dirty="0"/>
          </a:p>
        </p:txBody>
      </p:sp>
      <p:sp>
        <p:nvSpPr>
          <p:cNvPr id="16" name="文本框 15">
            <a:extLst>
              <a:ext uri="{FF2B5EF4-FFF2-40B4-BE49-F238E27FC236}">
                <a16:creationId xmlns:a16="http://schemas.microsoft.com/office/drawing/2014/main" id="{550266F0-0966-1800-DC80-2AC17B579230}"/>
              </a:ext>
            </a:extLst>
          </p:cNvPr>
          <p:cNvSpPr txBox="1"/>
          <p:nvPr/>
        </p:nvSpPr>
        <p:spPr>
          <a:xfrm>
            <a:off x="3610747" y="6011699"/>
            <a:ext cx="1615654" cy="584775"/>
          </a:xfrm>
          <a:prstGeom prst="rect">
            <a:avLst/>
          </a:prstGeom>
          <a:noFill/>
        </p:spPr>
        <p:txBody>
          <a:bodyPr wrap="square">
            <a:spAutoFit/>
          </a:bodyPr>
          <a:lstStyle/>
          <a:p>
            <a:pPr algn="ctr"/>
            <a:r>
              <a:rPr lang="zh-CN" altLang="zh-CN" sz="1800" dirty="0">
                <a:effectLst/>
                <a:ea typeface="Times New Roman" panose="02020603050405020304" pitchFamily="18" charset="0"/>
              </a:rPr>
              <a:t> </a:t>
            </a:r>
            <a:r>
              <a:rPr lang="en-US" altLang="zh-CN" sz="1400" b="1" i="0" dirty="0">
                <a:solidFill>
                  <a:srgbClr val="202122"/>
                </a:solidFill>
                <a:effectLst/>
                <a:latin typeface="Arial" panose="020B0604020202020204" pitchFamily="34" charset="0"/>
              </a:rPr>
              <a:t>Andrew Huxley</a:t>
            </a:r>
          </a:p>
          <a:p>
            <a:pPr algn="ctr"/>
            <a:r>
              <a:rPr lang="en-US" altLang="zh-CN" sz="1400" b="1" i="0" dirty="0">
                <a:solidFill>
                  <a:srgbClr val="202122"/>
                </a:solidFill>
                <a:effectLst/>
                <a:latin typeface="Arial" panose="020B0604020202020204" pitchFamily="34" charset="0"/>
              </a:rPr>
              <a:t>(1917-2012)</a:t>
            </a:r>
            <a:endParaRPr lang="zh-CN" altLang="en-US" sz="1400" dirty="0"/>
          </a:p>
        </p:txBody>
      </p:sp>
      <p:pic>
        <p:nvPicPr>
          <p:cNvPr id="18" name="图片 17" descr="穿着西装笔挺的男子黑白照&#10;&#10;描述已自动生成">
            <a:extLst>
              <a:ext uri="{FF2B5EF4-FFF2-40B4-BE49-F238E27FC236}">
                <a16:creationId xmlns:a16="http://schemas.microsoft.com/office/drawing/2014/main" id="{FAB019C7-7792-7CE1-2B7E-A95C3B336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585" y="3462237"/>
            <a:ext cx="1805935" cy="2559844"/>
          </a:xfrm>
          <a:prstGeom prst="rect">
            <a:avLst/>
          </a:prstGeom>
        </p:spPr>
      </p:pic>
      <p:sp>
        <p:nvSpPr>
          <p:cNvPr id="20" name="文本框 19">
            <a:extLst>
              <a:ext uri="{FF2B5EF4-FFF2-40B4-BE49-F238E27FC236}">
                <a16:creationId xmlns:a16="http://schemas.microsoft.com/office/drawing/2014/main" id="{9A21EA30-58D5-9FD9-934C-CC1D9EB5B219}"/>
              </a:ext>
            </a:extLst>
          </p:cNvPr>
          <p:cNvSpPr txBox="1"/>
          <p:nvPr/>
        </p:nvSpPr>
        <p:spPr>
          <a:xfrm>
            <a:off x="1357565" y="3028924"/>
            <a:ext cx="6122018" cy="369332"/>
          </a:xfrm>
          <a:prstGeom prst="rect">
            <a:avLst/>
          </a:prstGeom>
          <a:noFill/>
        </p:spPr>
        <p:txBody>
          <a:bodyPr wrap="square">
            <a:spAutoFit/>
          </a:bodyPr>
          <a:lstStyle/>
          <a:p>
            <a:r>
              <a:rPr lang="en-US" altLang="zh-CN" b="0" i="0" dirty="0">
                <a:solidFill>
                  <a:srgbClr val="969492"/>
                </a:solidFill>
                <a:effectLst/>
                <a:latin typeface="Alfred Serif Regular"/>
              </a:rPr>
              <a:t>Photos from the Nobel Foundation archive.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p:cover dir="ld"/>
      </p:transition>
    </mc:Choice>
    <mc:Fallback xmlns="">
      <p:transition spd="slow">
        <p:cover dir="l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8F682-103C-352C-F0AA-8DDFC1C9266D}"/>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2F34002B-1163-6E8B-5EB9-E3357526F9DE}"/>
              </a:ext>
            </a:extLst>
          </p:cNvPr>
          <p:cNvSpPr/>
          <p:nvPr/>
        </p:nvSpPr>
        <p:spPr>
          <a:xfrm rot="21078331">
            <a:off x="2757728" y="939022"/>
            <a:ext cx="8131387" cy="5291839"/>
          </a:xfrm>
          <a:prstGeom prst="rect">
            <a:avLst/>
          </a:prstGeom>
          <a:solidFill>
            <a:srgbClr val="356C6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253F0E51-1087-C39C-9DEE-4CB041CE55CC}"/>
              </a:ext>
            </a:extLst>
          </p:cNvPr>
          <p:cNvGrpSpPr/>
          <p:nvPr/>
        </p:nvGrpSpPr>
        <p:grpSpPr>
          <a:xfrm>
            <a:off x="953190" y="1175792"/>
            <a:ext cx="12011871" cy="5327374"/>
            <a:chOff x="6728791" y="1123121"/>
            <a:chExt cx="6054280" cy="5327374"/>
          </a:xfrm>
          <a:effectLst>
            <a:glow rad="355600">
              <a:schemeClr val="bg1">
                <a:lumMod val="95000"/>
                <a:alpha val="30000"/>
              </a:schemeClr>
            </a:glow>
            <a:outerShdw blurRad="330200" dist="50800" dir="5400000" sx="62000" sy="62000" algn="ctr" rotWithShape="0">
              <a:schemeClr val="bg1">
                <a:alpha val="89000"/>
              </a:schemeClr>
            </a:outerShdw>
            <a:reflection endPos="0" dist="50800" dir="5400000" sy="-100000" algn="bl" rotWithShape="0"/>
          </a:effectLst>
        </p:grpSpPr>
        <p:grpSp>
          <p:nvGrpSpPr>
            <p:cNvPr id="16" name="组合 15">
              <a:extLst>
                <a:ext uri="{FF2B5EF4-FFF2-40B4-BE49-F238E27FC236}">
                  <a16:creationId xmlns:a16="http://schemas.microsoft.com/office/drawing/2014/main" id="{21D106F8-E817-17C5-4015-907678B2F83E}"/>
                </a:ext>
              </a:extLst>
            </p:cNvPr>
            <p:cNvGrpSpPr/>
            <p:nvPr/>
          </p:nvGrpSpPr>
          <p:grpSpPr>
            <a:xfrm>
              <a:off x="6728791" y="1123121"/>
              <a:ext cx="6054280" cy="5327374"/>
              <a:chOff x="6808304" y="1202635"/>
              <a:chExt cx="6054280" cy="5327374"/>
            </a:xfrm>
          </p:grpSpPr>
          <p:sp>
            <p:nvSpPr>
              <p:cNvPr id="10" name="矩形 9">
                <a:extLst>
                  <a:ext uri="{FF2B5EF4-FFF2-40B4-BE49-F238E27FC236}">
                    <a16:creationId xmlns:a16="http://schemas.microsoft.com/office/drawing/2014/main" id="{39AFF159-8D18-8119-207A-9B86C9AE62AF}"/>
                  </a:ext>
                </a:extLst>
              </p:cNvPr>
              <p:cNvSpPr/>
              <p:nvPr/>
            </p:nvSpPr>
            <p:spPr>
              <a:xfrm>
                <a:off x="6904794" y="1287118"/>
                <a:ext cx="4760844" cy="5158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图文框 8">
                <a:extLst>
                  <a:ext uri="{FF2B5EF4-FFF2-40B4-BE49-F238E27FC236}">
                    <a16:creationId xmlns:a16="http://schemas.microsoft.com/office/drawing/2014/main" id="{9E95AEC3-A205-3960-749E-1B3BAFD98A15}"/>
                  </a:ext>
                </a:extLst>
              </p:cNvPr>
              <p:cNvSpPr/>
              <p:nvPr/>
            </p:nvSpPr>
            <p:spPr>
              <a:xfrm>
                <a:off x="6808304" y="1202635"/>
                <a:ext cx="4909931" cy="5327374"/>
              </a:xfrm>
              <a:prstGeom prst="frame">
                <a:avLst>
                  <a:gd name="adj1" fmla="val 1569"/>
                </a:avLst>
              </a:prstGeom>
              <a:solidFill>
                <a:srgbClr val="356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C6D"/>
                  </a:solidFill>
                  <a:cs typeface="+mn-ea"/>
                  <a:sym typeface="+mn-lt"/>
                </a:endParaRPr>
              </a:p>
            </p:txBody>
          </p:sp>
          <p:sp>
            <p:nvSpPr>
              <p:cNvPr id="14" name="文本框 13">
                <a:extLst>
                  <a:ext uri="{FF2B5EF4-FFF2-40B4-BE49-F238E27FC236}">
                    <a16:creationId xmlns:a16="http://schemas.microsoft.com/office/drawing/2014/main" id="{7A44DC75-535E-0A2B-8B2F-7F9152776993}"/>
                  </a:ext>
                </a:extLst>
              </p:cNvPr>
              <p:cNvSpPr txBox="1"/>
              <p:nvPr/>
            </p:nvSpPr>
            <p:spPr>
              <a:xfrm>
                <a:off x="7302360" y="1659397"/>
                <a:ext cx="5560224" cy="584775"/>
              </a:xfrm>
              <a:prstGeom prst="rect">
                <a:avLst/>
              </a:prstGeom>
              <a:noFill/>
            </p:spPr>
            <p:txBody>
              <a:bodyPr wrap="square" rtlCol="0">
                <a:spAutoFit/>
              </a:bodyPr>
              <a:lstStyle/>
              <a:p>
                <a:r>
                  <a:rPr lang="en-US" altLang="zh-CN" sz="3200" b="1" dirty="0">
                    <a:solidFill>
                      <a:srgbClr val="578F67"/>
                    </a:solidFill>
                    <a:latin typeface=".AppleSystemUIFont"/>
                  </a:rPr>
                  <a:t>H</a:t>
                </a:r>
                <a:r>
                  <a:rPr lang="en-US" altLang="zh-CN" sz="3200" b="1" dirty="0">
                    <a:solidFill>
                      <a:srgbClr val="578F67"/>
                    </a:solidFill>
                    <a:effectLst/>
                    <a:latin typeface=".AppleSystemUIFont"/>
                  </a:rPr>
                  <a:t>istorical </a:t>
                </a:r>
                <a:r>
                  <a:rPr lang="en-US" altLang="zh-CN" sz="3200" b="1" dirty="0">
                    <a:solidFill>
                      <a:srgbClr val="578F67"/>
                    </a:solidFill>
                    <a:latin typeface=".AppleSystemUIFont"/>
                  </a:rPr>
                  <a:t>S</a:t>
                </a:r>
                <a:r>
                  <a:rPr lang="en-US" altLang="zh-CN" sz="3200" b="1" dirty="0">
                    <a:solidFill>
                      <a:srgbClr val="578F67"/>
                    </a:solidFill>
                    <a:effectLst/>
                    <a:latin typeface=".AppleSystemUIFont"/>
                  </a:rPr>
                  <a:t>ources</a:t>
                </a:r>
                <a:endParaRPr lang="en-US" altLang="zh-CN" sz="3200" dirty="0">
                  <a:solidFill>
                    <a:srgbClr val="578F67"/>
                  </a:solidFill>
                  <a:effectLst/>
                  <a:latin typeface=".AppleSystemUIFont"/>
                </a:endParaRPr>
              </a:p>
            </p:txBody>
          </p:sp>
          <p:sp>
            <p:nvSpPr>
              <p:cNvPr id="15" name="文本框 14">
                <a:extLst>
                  <a:ext uri="{FF2B5EF4-FFF2-40B4-BE49-F238E27FC236}">
                    <a16:creationId xmlns:a16="http://schemas.microsoft.com/office/drawing/2014/main" id="{8E57576F-6B83-800C-2839-FA2A4E483052}"/>
                  </a:ext>
                </a:extLst>
              </p:cNvPr>
              <p:cNvSpPr txBox="1"/>
              <p:nvPr/>
            </p:nvSpPr>
            <p:spPr>
              <a:xfrm>
                <a:off x="7268607" y="2328655"/>
                <a:ext cx="4033218" cy="4031873"/>
              </a:xfrm>
              <a:prstGeom prst="rect">
                <a:avLst/>
              </a:prstGeom>
              <a:noFill/>
            </p:spPr>
            <p:txBody>
              <a:bodyPr wrap="square" rtlCol="0">
                <a:spAutoFit/>
              </a:bodyPr>
              <a:lstStyle/>
              <a:p>
                <a:pPr>
                  <a:lnSpc>
                    <a:spcPct val="150000"/>
                  </a:lnSpc>
                </a:pPr>
                <a:r>
                  <a:rPr lang="en-US" altLang="zh-CN" sz="1800" dirty="0">
                    <a:effectLst/>
                    <a:latin typeface="Times New Roman" panose="02020603050405020304" pitchFamily="18" charset="0"/>
                    <a:ea typeface="DengXian" panose="02010600030101010101" pitchFamily="2" charset="-122"/>
                  </a:rPr>
                  <a:t>The historical sources used in this paper consist primarily of two</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parts</a:t>
                </a:r>
                <a:r>
                  <a:rPr lang="zh-CN" altLang="en-US" sz="1800" dirty="0">
                    <a:effectLst/>
                    <a:latin typeface="Times New Roman" panose="02020603050405020304" pitchFamily="18" charset="0"/>
                    <a:ea typeface="DengXian" panose="02010600030101010101" pitchFamily="2" charset="-122"/>
                  </a:rPr>
                  <a:t>：</a:t>
                </a:r>
                <a:endParaRPr lang="en-US" altLang="zh-CN" sz="1800" dirty="0">
                  <a:effectLst/>
                  <a:latin typeface="Times New Roman" panose="02020603050405020304" pitchFamily="18" charset="0"/>
                  <a:ea typeface="DengXian" panose="02010600030101010101" pitchFamily="2" charset="-122"/>
                </a:endParaRPr>
              </a:p>
              <a:p>
                <a:pPr>
                  <a:lnSpc>
                    <a:spcPct val="150000"/>
                  </a:lnSpc>
                </a:pPr>
                <a:r>
                  <a:rPr lang="en-US" altLang="zh-CN" dirty="0">
                    <a:latin typeface="Times New Roman" panose="02020603050405020304" pitchFamily="18" charset="0"/>
                    <a:ea typeface="DengXian" panose="02010600030101010101" pitchFamily="2" charset="-122"/>
                  </a:rPr>
                  <a:t>1. </a:t>
                </a:r>
                <a:r>
                  <a:rPr lang="en-US" altLang="zh-CN" sz="1800" dirty="0">
                    <a:effectLst/>
                    <a:latin typeface="Times New Roman" panose="02020603050405020304" pitchFamily="18" charset="0"/>
                    <a:ea typeface="DengXian" panose="02010600030101010101" pitchFamily="2" charset="-122"/>
                  </a:rPr>
                  <a:t>publication</a:t>
                </a:r>
                <a:r>
                  <a:rPr lang="en-US" altLang="zh-CN" dirty="0">
                    <a:latin typeface="Times New Roman" panose="02020603050405020304" pitchFamily="18" charset="0"/>
                    <a:ea typeface="DengXian" panose="02010600030101010101" pitchFamily="2" charset="-122"/>
                  </a:rPr>
                  <a:t>:</a:t>
                </a:r>
                <a:r>
                  <a:rPr lang="en-US" altLang="zh-CN" sz="1800" dirty="0">
                    <a:effectLst/>
                    <a:latin typeface="Times New Roman" panose="02020603050405020304" pitchFamily="18" charset="0"/>
                    <a:ea typeface="DengXian" panose="02010600030101010101" pitchFamily="2" charset="-122"/>
                  </a:rPr>
                  <a:t> scientists’ essays, memoirs, autobiographies, eulogies; transcripts of lectures and interviews.</a:t>
                </a:r>
                <a:r>
                  <a:rPr lang="zh-CN" altLang="zh-CN" dirty="0">
                    <a:effectLst/>
                  </a:rPr>
                  <a:t> </a:t>
                </a:r>
                <a:endParaRPr lang="en-US" altLang="zh-CN" sz="1800" dirty="0">
                  <a:effectLst/>
                  <a:latin typeface="Times New Roman" panose="02020603050405020304" pitchFamily="18" charset="0"/>
                  <a:ea typeface="DengXian" panose="02010600030101010101" pitchFamily="2" charset="-122"/>
                </a:endParaRPr>
              </a:p>
              <a:p>
                <a:pPr>
                  <a:lnSpc>
                    <a:spcPct val="150000"/>
                  </a:lnSpc>
                </a:pPr>
                <a:r>
                  <a:rPr lang="en-US" altLang="zh-CN" dirty="0">
                    <a:latin typeface="Times New Roman" panose="02020603050405020304" pitchFamily="18" charset="0"/>
                    <a:ea typeface="DengXian" panose="02010600030101010101" pitchFamily="2" charset="-122"/>
                  </a:rPr>
                  <a:t>2. </a:t>
                </a:r>
                <a:r>
                  <a:rPr lang="en-US" altLang="zh-CN" sz="1800" dirty="0">
                    <a:effectLst/>
                    <a:latin typeface="Times New Roman" panose="02020603050405020304" pitchFamily="18" charset="0"/>
                    <a:ea typeface="DengXian" panose="02010600030101010101" pitchFamily="2" charset="-122"/>
                  </a:rPr>
                  <a:t>unpublished archives</a:t>
                </a:r>
                <a:r>
                  <a:rPr lang="en-US" altLang="zh-CN" dirty="0">
                    <a:latin typeface="Times New Roman" panose="02020603050405020304" pitchFamily="18" charset="0"/>
                    <a:ea typeface="DengXian" panose="02010600030101010101" pitchFamily="2" charset="-122"/>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a:lnSpc>
                    <a:spcPct val="150000"/>
                  </a:lnSpc>
                </a:pP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Alan Hodgkin Papers organized by Trinity College, Cambridge</a:t>
                </a:r>
              </a:p>
              <a:p>
                <a:pPr>
                  <a:lnSpc>
                    <a:spcPct val="150000"/>
                  </a:lnSpc>
                </a:pP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Warren McCulloch Papers in the American Philosophical Society Digital Collection.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pPr>
                <a:endParaRPr lang="zh-CN" altLang="en-US" dirty="0">
                  <a:ln w="25400" cap="rnd">
                    <a:noFill/>
                    <a:prstDash val="lgDash"/>
                  </a:ln>
                  <a:solidFill>
                    <a:schemeClr val="tx1">
                      <a:lumMod val="85000"/>
                      <a:lumOff val="15000"/>
                    </a:schemeClr>
                  </a:solidFill>
                  <a:cs typeface="+mn-ea"/>
                  <a:sym typeface="+mn-lt"/>
                </a:endParaRPr>
              </a:p>
              <a:p>
                <a:endParaRPr lang="en-US" altLang="zh-CN" sz="2000" dirty="0">
                  <a:ln w="25400" cap="rnd">
                    <a:noFill/>
                    <a:prstDash val="lgDash"/>
                  </a:ln>
                  <a:solidFill>
                    <a:schemeClr val="tx1">
                      <a:lumMod val="85000"/>
                      <a:lumOff val="15000"/>
                    </a:schemeClr>
                  </a:solidFill>
                  <a:cs typeface="+mn-ea"/>
                  <a:sym typeface="+mn-lt"/>
                </a:endParaRPr>
              </a:p>
              <a:p>
                <a:endParaRPr lang="zh-CN" altLang="en-US" sz="2000" b="1" spc="300" dirty="0">
                  <a:ln w="25400" cap="rnd">
                    <a:noFill/>
                    <a:prstDash val="lgDash"/>
                  </a:ln>
                  <a:solidFill>
                    <a:schemeClr val="accent4">
                      <a:lumMod val="40000"/>
                      <a:lumOff val="60000"/>
                    </a:schemeClr>
                  </a:solidFill>
                  <a:cs typeface="+mn-ea"/>
                  <a:sym typeface="+mn-lt"/>
                </a:endParaRPr>
              </a:p>
            </p:txBody>
          </p:sp>
        </p:grpSp>
        <p:grpSp>
          <p:nvGrpSpPr>
            <p:cNvPr id="25" name="组合 24">
              <a:extLst>
                <a:ext uri="{FF2B5EF4-FFF2-40B4-BE49-F238E27FC236}">
                  <a16:creationId xmlns:a16="http://schemas.microsoft.com/office/drawing/2014/main" id="{7564CBCD-F9DB-382C-2943-F47394EAC5EA}"/>
                </a:ext>
              </a:extLst>
            </p:cNvPr>
            <p:cNvGrpSpPr/>
            <p:nvPr/>
          </p:nvGrpSpPr>
          <p:grpSpPr>
            <a:xfrm>
              <a:off x="7222846" y="2748291"/>
              <a:ext cx="3965714" cy="2497723"/>
              <a:chOff x="7222846" y="2748291"/>
              <a:chExt cx="3965714" cy="2497723"/>
            </a:xfrm>
          </p:grpSpPr>
          <p:cxnSp>
            <p:nvCxnSpPr>
              <p:cNvPr id="18" name="直接连接符 17">
                <a:extLst>
                  <a:ext uri="{FF2B5EF4-FFF2-40B4-BE49-F238E27FC236}">
                    <a16:creationId xmlns:a16="http://schemas.microsoft.com/office/drawing/2014/main" id="{BA76C0DA-DA43-16B5-5E90-2FFE58C3C3F3}"/>
                  </a:ext>
                </a:extLst>
              </p:cNvPr>
              <p:cNvCxnSpPr/>
              <p:nvPr/>
            </p:nvCxnSpPr>
            <p:spPr>
              <a:xfrm>
                <a:off x="7222847" y="2748291"/>
                <a:ext cx="3965713"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B746BEF-6152-4CA0-5F31-0F9D7B17A9CA}"/>
                  </a:ext>
                </a:extLst>
              </p:cNvPr>
              <p:cNvCxnSpPr/>
              <p:nvPr/>
            </p:nvCxnSpPr>
            <p:spPr>
              <a:xfrm>
                <a:off x="7222846" y="3175431"/>
                <a:ext cx="3965713"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FBD915A-DFFF-1301-6FCB-4D8ED0A0D017}"/>
                  </a:ext>
                </a:extLst>
              </p:cNvPr>
              <p:cNvCxnSpPr/>
              <p:nvPr/>
            </p:nvCxnSpPr>
            <p:spPr>
              <a:xfrm>
                <a:off x="7222846" y="5246014"/>
                <a:ext cx="3965713"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grpSp>
      </p:grpSp>
      <p:sp>
        <p:nvSpPr>
          <p:cNvPr id="31" name="clip_158248">
            <a:extLst>
              <a:ext uri="{FF2B5EF4-FFF2-40B4-BE49-F238E27FC236}">
                <a16:creationId xmlns:a16="http://schemas.microsoft.com/office/drawing/2014/main" id="{C4988CE7-84C0-A07A-7F29-189ADA2AAB4A}"/>
              </a:ext>
            </a:extLst>
          </p:cNvPr>
          <p:cNvSpPr>
            <a:spLocks noChangeAspect="1"/>
          </p:cNvSpPr>
          <p:nvPr/>
        </p:nvSpPr>
        <p:spPr bwMode="auto">
          <a:xfrm rot="17274102">
            <a:off x="9634023" y="215366"/>
            <a:ext cx="693505" cy="617480"/>
          </a:xfrm>
          <a:custGeom>
            <a:avLst/>
            <a:gdLst>
              <a:gd name="T0" fmla="*/ 4481 w 6813"/>
              <a:gd name="T1" fmla="*/ 0 h 6075"/>
              <a:gd name="T2" fmla="*/ 248 w 6813"/>
              <a:gd name="T3" fmla="*/ 3883 h 6075"/>
              <a:gd name="T4" fmla="*/ 0 w 6813"/>
              <a:gd name="T5" fmla="*/ 5118 h 6075"/>
              <a:gd name="T6" fmla="*/ 1592 w 6813"/>
              <a:gd name="T7" fmla="*/ 6075 h 6075"/>
              <a:gd name="T8" fmla="*/ 2195 w 6813"/>
              <a:gd name="T9" fmla="*/ 5827 h 6075"/>
              <a:gd name="T10" fmla="*/ 5057 w 6813"/>
              <a:gd name="T11" fmla="*/ 2747 h 6075"/>
              <a:gd name="T12" fmla="*/ 4502 w 6813"/>
              <a:gd name="T13" fmla="*/ 1974 h 6075"/>
              <a:gd name="T14" fmla="*/ 4129 w 6813"/>
              <a:gd name="T15" fmla="*/ 1820 h 6075"/>
              <a:gd name="T16" fmla="*/ 1425 w 6813"/>
              <a:gd name="T17" fmla="*/ 4305 h 6075"/>
              <a:gd name="T18" fmla="*/ 1647 w 6813"/>
              <a:gd name="T19" fmla="*/ 4840 h 6075"/>
              <a:gd name="T20" fmla="*/ 4129 w 6813"/>
              <a:gd name="T21" fmla="*/ 2487 h 6075"/>
              <a:gd name="T22" fmla="*/ 1752 w 6813"/>
              <a:gd name="T23" fmla="*/ 5384 h 6075"/>
              <a:gd name="T24" fmla="*/ 1595 w 6813"/>
              <a:gd name="T25" fmla="*/ 5448 h 6075"/>
              <a:gd name="T26" fmla="*/ 627 w 6813"/>
              <a:gd name="T27" fmla="*/ 5118 h 6075"/>
              <a:gd name="T28" fmla="*/ 691 w 6813"/>
              <a:gd name="T29" fmla="*/ 4326 h 6075"/>
              <a:gd name="T30" fmla="*/ 4481 w 6813"/>
              <a:gd name="T31" fmla="*/ 627 h 6075"/>
              <a:gd name="T32" fmla="*/ 6187 w 6813"/>
              <a:gd name="T33" fmla="*/ 954 h 6075"/>
              <a:gd name="T34" fmla="*/ 6122 w 6813"/>
              <a:gd name="T35" fmla="*/ 2488 h 6075"/>
              <a:gd name="T36" fmla="*/ 4252 w 6813"/>
              <a:gd name="T37" fmla="*/ 4802 h 6075"/>
              <a:gd name="T38" fmla="*/ 4695 w 6813"/>
              <a:gd name="T39" fmla="*/ 4802 h 6075"/>
              <a:gd name="T40" fmla="*/ 6813 w 6813"/>
              <a:gd name="T41" fmla="*/ 2333 h 6075"/>
              <a:gd name="T42" fmla="*/ 5860 w 6813"/>
              <a:gd name="T43" fmla="*/ 0 h 6075"/>
              <a:gd name="T44" fmla="*/ 6424 w 6813"/>
              <a:gd name="T45" fmla="*/ 2790 h 6075"/>
              <a:gd name="T46" fmla="*/ 4473 w 6813"/>
              <a:gd name="T47" fmla="*/ 4694 h 6075"/>
              <a:gd name="T48" fmla="*/ 4360 w 6813"/>
              <a:gd name="T49" fmla="*/ 4580 h 6075"/>
              <a:gd name="T50" fmla="*/ 6264 w 6813"/>
              <a:gd name="T51" fmla="*/ 2630 h 6075"/>
              <a:gd name="T52" fmla="*/ 6387 w 6813"/>
              <a:gd name="T53" fmla="*/ 954 h 6075"/>
              <a:gd name="T54" fmla="*/ 4481 w 6813"/>
              <a:gd name="T55" fmla="*/ 427 h 6075"/>
              <a:gd name="T56" fmla="*/ 550 w 6813"/>
              <a:gd name="T57" fmla="*/ 4184 h 6075"/>
              <a:gd name="T58" fmla="*/ 427 w 6813"/>
              <a:gd name="T59" fmla="*/ 5118 h 6075"/>
              <a:gd name="T60" fmla="*/ 1592 w 6813"/>
              <a:gd name="T61" fmla="*/ 5648 h 6075"/>
              <a:gd name="T62" fmla="*/ 4601 w 6813"/>
              <a:gd name="T63" fmla="*/ 2818 h 6075"/>
              <a:gd name="T64" fmla="*/ 4200 w 6813"/>
              <a:gd name="T65" fmla="*/ 2275 h 6075"/>
              <a:gd name="T66" fmla="*/ 4129 w 6813"/>
              <a:gd name="T67" fmla="*/ 2246 h 6075"/>
              <a:gd name="T68" fmla="*/ 1727 w 6813"/>
              <a:gd name="T69" fmla="*/ 4607 h 6075"/>
              <a:gd name="T70" fmla="*/ 1567 w 6813"/>
              <a:gd name="T71" fmla="*/ 4607 h 6075"/>
              <a:gd name="T72" fmla="*/ 3898 w 6813"/>
              <a:gd name="T73" fmla="*/ 2115 h 6075"/>
              <a:gd name="T74" fmla="*/ 4129 w 6813"/>
              <a:gd name="T75" fmla="*/ 2020 h 6075"/>
              <a:gd name="T76" fmla="*/ 4761 w 6813"/>
              <a:gd name="T77" fmla="*/ 2516 h 6075"/>
              <a:gd name="T78" fmla="*/ 4761 w 6813"/>
              <a:gd name="T79" fmla="*/ 2978 h 6075"/>
              <a:gd name="T80" fmla="*/ 1597 w 6813"/>
              <a:gd name="T81" fmla="*/ 5875 h 6075"/>
              <a:gd name="T82" fmla="*/ 200 w 6813"/>
              <a:gd name="T83" fmla="*/ 5118 h 6075"/>
              <a:gd name="T84" fmla="*/ 389 w 6813"/>
              <a:gd name="T85" fmla="*/ 4024 h 6075"/>
              <a:gd name="T86" fmla="*/ 4481 w 6813"/>
              <a:gd name="T87" fmla="*/ 200 h 6075"/>
              <a:gd name="T88" fmla="*/ 6613 w 6813"/>
              <a:gd name="T89" fmla="*/ 954 h 6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13" h="6075">
                <a:moveTo>
                  <a:pt x="5860" y="0"/>
                </a:moveTo>
                <a:lnTo>
                  <a:pt x="4481" y="0"/>
                </a:lnTo>
                <a:cubicBezTo>
                  <a:pt x="4255" y="0"/>
                  <a:pt x="4042" y="88"/>
                  <a:pt x="3882" y="248"/>
                </a:cubicBezTo>
                <a:lnTo>
                  <a:pt x="248" y="3883"/>
                </a:lnTo>
                <a:cubicBezTo>
                  <a:pt x="88" y="4043"/>
                  <a:pt x="0" y="4255"/>
                  <a:pt x="0" y="4481"/>
                </a:cubicBezTo>
                <a:lnTo>
                  <a:pt x="0" y="5118"/>
                </a:lnTo>
                <a:cubicBezTo>
                  <a:pt x="0" y="5640"/>
                  <a:pt x="425" y="6068"/>
                  <a:pt x="947" y="6071"/>
                </a:cubicBezTo>
                <a:lnTo>
                  <a:pt x="1592" y="6075"/>
                </a:lnTo>
                <a:lnTo>
                  <a:pt x="1597" y="6075"/>
                </a:lnTo>
                <a:cubicBezTo>
                  <a:pt x="1820" y="6075"/>
                  <a:pt x="2038" y="5985"/>
                  <a:pt x="2195" y="5827"/>
                </a:cubicBezTo>
                <a:lnTo>
                  <a:pt x="4903" y="3120"/>
                </a:lnTo>
                <a:cubicBezTo>
                  <a:pt x="5002" y="3020"/>
                  <a:pt x="5057" y="2888"/>
                  <a:pt x="5057" y="2747"/>
                </a:cubicBezTo>
                <a:cubicBezTo>
                  <a:pt x="5057" y="2607"/>
                  <a:pt x="5002" y="2474"/>
                  <a:pt x="4903" y="2375"/>
                </a:cubicBezTo>
                <a:lnTo>
                  <a:pt x="4502" y="1974"/>
                </a:lnTo>
                <a:cubicBezTo>
                  <a:pt x="4402" y="1874"/>
                  <a:pt x="4270" y="1820"/>
                  <a:pt x="4129" y="1820"/>
                </a:cubicBezTo>
                <a:lnTo>
                  <a:pt x="4129" y="1820"/>
                </a:lnTo>
                <a:cubicBezTo>
                  <a:pt x="3988" y="1820"/>
                  <a:pt x="3856" y="1874"/>
                  <a:pt x="3757" y="1974"/>
                </a:cubicBezTo>
                <a:lnTo>
                  <a:pt x="1425" y="4305"/>
                </a:lnTo>
                <a:cubicBezTo>
                  <a:pt x="1303" y="4428"/>
                  <a:pt x="1303" y="4626"/>
                  <a:pt x="1425" y="4749"/>
                </a:cubicBezTo>
                <a:cubicBezTo>
                  <a:pt x="1484" y="4808"/>
                  <a:pt x="1563" y="4840"/>
                  <a:pt x="1647" y="4840"/>
                </a:cubicBezTo>
                <a:cubicBezTo>
                  <a:pt x="1730" y="4840"/>
                  <a:pt x="1809" y="4808"/>
                  <a:pt x="1868" y="4749"/>
                </a:cubicBezTo>
                <a:lnTo>
                  <a:pt x="4129" y="2487"/>
                </a:lnTo>
                <a:lnTo>
                  <a:pt x="4389" y="2747"/>
                </a:lnTo>
                <a:lnTo>
                  <a:pt x="1752" y="5384"/>
                </a:lnTo>
                <a:cubicBezTo>
                  <a:pt x="1709" y="5427"/>
                  <a:pt x="1652" y="5451"/>
                  <a:pt x="1600" y="5448"/>
                </a:cubicBezTo>
                <a:cubicBezTo>
                  <a:pt x="1598" y="5448"/>
                  <a:pt x="1597" y="5448"/>
                  <a:pt x="1595" y="5448"/>
                </a:cubicBezTo>
                <a:lnTo>
                  <a:pt x="951" y="5444"/>
                </a:lnTo>
                <a:cubicBezTo>
                  <a:pt x="772" y="5443"/>
                  <a:pt x="627" y="5297"/>
                  <a:pt x="627" y="5118"/>
                </a:cubicBezTo>
                <a:lnTo>
                  <a:pt x="627" y="4481"/>
                </a:lnTo>
                <a:cubicBezTo>
                  <a:pt x="627" y="4423"/>
                  <a:pt x="650" y="4367"/>
                  <a:pt x="691" y="4326"/>
                </a:cubicBezTo>
                <a:lnTo>
                  <a:pt x="4325" y="691"/>
                </a:lnTo>
                <a:cubicBezTo>
                  <a:pt x="4367" y="650"/>
                  <a:pt x="4422" y="627"/>
                  <a:pt x="4481" y="627"/>
                </a:cubicBezTo>
                <a:lnTo>
                  <a:pt x="5860" y="627"/>
                </a:lnTo>
                <a:cubicBezTo>
                  <a:pt x="6040" y="627"/>
                  <a:pt x="6187" y="774"/>
                  <a:pt x="6187" y="954"/>
                </a:cubicBezTo>
                <a:lnTo>
                  <a:pt x="6187" y="2333"/>
                </a:lnTo>
                <a:cubicBezTo>
                  <a:pt x="6187" y="2391"/>
                  <a:pt x="6164" y="2447"/>
                  <a:pt x="6122" y="2488"/>
                </a:cubicBezTo>
                <a:lnTo>
                  <a:pt x="4252" y="4359"/>
                </a:lnTo>
                <a:cubicBezTo>
                  <a:pt x="4130" y="4481"/>
                  <a:pt x="4130" y="4680"/>
                  <a:pt x="4252" y="4802"/>
                </a:cubicBezTo>
                <a:cubicBezTo>
                  <a:pt x="4311" y="4861"/>
                  <a:pt x="4390" y="4894"/>
                  <a:pt x="4473" y="4894"/>
                </a:cubicBezTo>
                <a:cubicBezTo>
                  <a:pt x="4557" y="4894"/>
                  <a:pt x="4636" y="4861"/>
                  <a:pt x="4695" y="4802"/>
                </a:cubicBezTo>
                <a:lnTo>
                  <a:pt x="6565" y="2931"/>
                </a:lnTo>
                <a:cubicBezTo>
                  <a:pt x="6725" y="2771"/>
                  <a:pt x="6813" y="2559"/>
                  <a:pt x="6813" y="2333"/>
                </a:cubicBezTo>
                <a:lnTo>
                  <a:pt x="6813" y="954"/>
                </a:lnTo>
                <a:cubicBezTo>
                  <a:pt x="6813" y="428"/>
                  <a:pt x="6386" y="0"/>
                  <a:pt x="5860" y="0"/>
                </a:cubicBezTo>
                <a:close/>
                <a:moveTo>
                  <a:pt x="6613" y="2333"/>
                </a:moveTo>
                <a:cubicBezTo>
                  <a:pt x="6613" y="2505"/>
                  <a:pt x="6546" y="2668"/>
                  <a:pt x="6424" y="2790"/>
                </a:cubicBezTo>
                <a:lnTo>
                  <a:pt x="4553" y="4660"/>
                </a:lnTo>
                <a:cubicBezTo>
                  <a:pt x="4532" y="4682"/>
                  <a:pt x="4504" y="4694"/>
                  <a:pt x="4473" y="4694"/>
                </a:cubicBezTo>
                <a:cubicBezTo>
                  <a:pt x="4443" y="4694"/>
                  <a:pt x="4415" y="4682"/>
                  <a:pt x="4393" y="4660"/>
                </a:cubicBezTo>
                <a:cubicBezTo>
                  <a:pt x="4372" y="4639"/>
                  <a:pt x="4360" y="4611"/>
                  <a:pt x="4360" y="4580"/>
                </a:cubicBezTo>
                <a:cubicBezTo>
                  <a:pt x="4360" y="4550"/>
                  <a:pt x="4372" y="4522"/>
                  <a:pt x="4393" y="4500"/>
                </a:cubicBezTo>
                <a:lnTo>
                  <a:pt x="6264" y="2630"/>
                </a:lnTo>
                <a:cubicBezTo>
                  <a:pt x="6343" y="2550"/>
                  <a:pt x="6387" y="2445"/>
                  <a:pt x="6387" y="2333"/>
                </a:cubicBezTo>
                <a:lnTo>
                  <a:pt x="6387" y="954"/>
                </a:lnTo>
                <a:cubicBezTo>
                  <a:pt x="6387" y="663"/>
                  <a:pt x="6150" y="427"/>
                  <a:pt x="5860" y="427"/>
                </a:cubicBezTo>
                <a:lnTo>
                  <a:pt x="4481" y="427"/>
                </a:lnTo>
                <a:cubicBezTo>
                  <a:pt x="4369" y="427"/>
                  <a:pt x="4263" y="471"/>
                  <a:pt x="4184" y="550"/>
                </a:cubicBezTo>
                <a:lnTo>
                  <a:pt x="550" y="4184"/>
                </a:lnTo>
                <a:cubicBezTo>
                  <a:pt x="470" y="4264"/>
                  <a:pt x="427" y="4369"/>
                  <a:pt x="427" y="4481"/>
                </a:cubicBezTo>
                <a:lnTo>
                  <a:pt x="427" y="5118"/>
                </a:lnTo>
                <a:cubicBezTo>
                  <a:pt x="427" y="5406"/>
                  <a:pt x="661" y="5642"/>
                  <a:pt x="950" y="5644"/>
                </a:cubicBezTo>
                <a:lnTo>
                  <a:pt x="1592" y="5648"/>
                </a:lnTo>
                <a:cubicBezTo>
                  <a:pt x="1701" y="5653"/>
                  <a:pt x="1810" y="5609"/>
                  <a:pt x="1894" y="5525"/>
                </a:cubicBezTo>
                <a:lnTo>
                  <a:pt x="4601" y="2818"/>
                </a:lnTo>
                <a:cubicBezTo>
                  <a:pt x="4640" y="2779"/>
                  <a:pt x="4640" y="2716"/>
                  <a:pt x="4601" y="2676"/>
                </a:cubicBezTo>
                <a:lnTo>
                  <a:pt x="4200" y="2275"/>
                </a:lnTo>
                <a:cubicBezTo>
                  <a:pt x="4181" y="2257"/>
                  <a:pt x="4156" y="2246"/>
                  <a:pt x="4129" y="2246"/>
                </a:cubicBezTo>
                <a:lnTo>
                  <a:pt x="4129" y="2246"/>
                </a:lnTo>
                <a:cubicBezTo>
                  <a:pt x="4103" y="2246"/>
                  <a:pt x="4077" y="2257"/>
                  <a:pt x="4059" y="2275"/>
                </a:cubicBezTo>
                <a:lnTo>
                  <a:pt x="1727" y="4607"/>
                </a:lnTo>
                <a:cubicBezTo>
                  <a:pt x="1705" y="4629"/>
                  <a:pt x="1677" y="4640"/>
                  <a:pt x="1647" y="4640"/>
                </a:cubicBezTo>
                <a:cubicBezTo>
                  <a:pt x="1616" y="4640"/>
                  <a:pt x="1588" y="4629"/>
                  <a:pt x="1567" y="4607"/>
                </a:cubicBezTo>
                <a:cubicBezTo>
                  <a:pt x="1522" y="4563"/>
                  <a:pt x="1522" y="4491"/>
                  <a:pt x="1567" y="4447"/>
                </a:cubicBezTo>
                <a:lnTo>
                  <a:pt x="3898" y="2115"/>
                </a:lnTo>
                <a:cubicBezTo>
                  <a:pt x="3960" y="2053"/>
                  <a:pt x="4042" y="2020"/>
                  <a:pt x="4129" y="2020"/>
                </a:cubicBezTo>
                <a:lnTo>
                  <a:pt x="4129" y="2020"/>
                </a:lnTo>
                <a:cubicBezTo>
                  <a:pt x="4217" y="2020"/>
                  <a:pt x="4299" y="2053"/>
                  <a:pt x="4360" y="2115"/>
                </a:cubicBezTo>
                <a:lnTo>
                  <a:pt x="4761" y="2516"/>
                </a:lnTo>
                <a:cubicBezTo>
                  <a:pt x="4823" y="2578"/>
                  <a:pt x="4857" y="2660"/>
                  <a:pt x="4857" y="2747"/>
                </a:cubicBezTo>
                <a:cubicBezTo>
                  <a:pt x="4857" y="2834"/>
                  <a:pt x="4823" y="2916"/>
                  <a:pt x="4761" y="2978"/>
                </a:cubicBezTo>
                <a:lnTo>
                  <a:pt x="2054" y="5686"/>
                </a:lnTo>
                <a:cubicBezTo>
                  <a:pt x="1934" y="5806"/>
                  <a:pt x="1767" y="5875"/>
                  <a:pt x="1597" y="5875"/>
                </a:cubicBezTo>
                <a:lnTo>
                  <a:pt x="949" y="5871"/>
                </a:lnTo>
                <a:cubicBezTo>
                  <a:pt x="536" y="5868"/>
                  <a:pt x="200" y="5530"/>
                  <a:pt x="200" y="5118"/>
                </a:cubicBezTo>
                <a:lnTo>
                  <a:pt x="200" y="4481"/>
                </a:lnTo>
                <a:cubicBezTo>
                  <a:pt x="200" y="4309"/>
                  <a:pt x="267" y="4146"/>
                  <a:pt x="389" y="4024"/>
                </a:cubicBezTo>
                <a:lnTo>
                  <a:pt x="4024" y="390"/>
                </a:lnTo>
                <a:cubicBezTo>
                  <a:pt x="4146" y="268"/>
                  <a:pt x="4308" y="200"/>
                  <a:pt x="4481" y="200"/>
                </a:cubicBezTo>
                <a:lnTo>
                  <a:pt x="5860" y="200"/>
                </a:lnTo>
                <a:cubicBezTo>
                  <a:pt x="6275" y="200"/>
                  <a:pt x="6613" y="538"/>
                  <a:pt x="6613" y="954"/>
                </a:cubicBezTo>
                <a:lnTo>
                  <a:pt x="6613" y="2333"/>
                </a:lnTo>
                <a:close/>
              </a:path>
            </a:pathLst>
          </a:custGeom>
          <a:solidFill>
            <a:schemeClr val="bg1">
              <a:lumMod val="85000"/>
            </a:schemeClr>
          </a:solidFill>
          <a:ln>
            <a:noFill/>
          </a:ln>
        </p:spPr>
        <p:txBody>
          <a:bodyPr/>
          <a:lstStyle/>
          <a:p>
            <a:endParaRPr lang="zh-CN" altLang="en-US">
              <a:cs typeface="+mn-ea"/>
              <a:sym typeface="+mn-lt"/>
            </a:endParaRPr>
          </a:p>
        </p:txBody>
      </p:sp>
      <p:cxnSp>
        <p:nvCxnSpPr>
          <p:cNvPr id="3" name="直接连接符 19">
            <a:extLst>
              <a:ext uri="{FF2B5EF4-FFF2-40B4-BE49-F238E27FC236}">
                <a16:creationId xmlns:a16="http://schemas.microsoft.com/office/drawing/2014/main" id="{5CA67386-C4DF-273A-1A4C-B72615A39072}"/>
              </a:ext>
            </a:extLst>
          </p:cNvPr>
          <p:cNvCxnSpPr/>
          <p:nvPr/>
        </p:nvCxnSpPr>
        <p:spPr>
          <a:xfrm>
            <a:off x="1933410" y="3618395"/>
            <a:ext cx="7868092"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cxnSp>
        <p:nvCxnSpPr>
          <p:cNvPr id="4" name="直接连接符 19">
            <a:extLst>
              <a:ext uri="{FF2B5EF4-FFF2-40B4-BE49-F238E27FC236}">
                <a16:creationId xmlns:a16="http://schemas.microsoft.com/office/drawing/2014/main" id="{B904A233-761D-0C1A-A1FC-535CF7FE9A45}"/>
              </a:ext>
            </a:extLst>
          </p:cNvPr>
          <p:cNvCxnSpPr/>
          <p:nvPr/>
        </p:nvCxnSpPr>
        <p:spPr>
          <a:xfrm>
            <a:off x="1933410" y="4008687"/>
            <a:ext cx="7868092"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cxnSp>
        <p:nvCxnSpPr>
          <p:cNvPr id="6" name="直接连接符 19">
            <a:extLst>
              <a:ext uri="{FF2B5EF4-FFF2-40B4-BE49-F238E27FC236}">
                <a16:creationId xmlns:a16="http://schemas.microsoft.com/office/drawing/2014/main" id="{2AD259E2-A98E-0781-A357-F6877851B261}"/>
              </a:ext>
            </a:extLst>
          </p:cNvPr>
          <p:cNvCxnSpPr/>
          <p:nvPr/>
        </p:nvCxnSpPr>
        <p:spPr>
          <a:xfrm>
            <a:off x="1933410" y="4432434"/>
            <a:ext cx="7868092"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2ABBF7DD-5B2C-391C-7F2C-FA92603DF196}"/>
              </a:ext>
            </a:extLst>
          </p:cNvPr>
          <p:cNvCxnSpPr/>
          <p:nvPr/>
        </p:nvCxnSpPr>
        <p:spPr>
          <a:xfrm>
            <a:off x="1866445" y="4856180"/>
            <a:ext cx="7868092" cy="0"/>
          </a:xfrm>
          <a:prstGeom prst="line">
            <a:avLst/>
          </a:prstGeom>
          <a:ln>
            <a:solidFill>
              <a:srgbClr val="356C6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60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rot="16200000">
            <a:off x="11542679" y="6218510"/>
            <a:ext cx="157264" cy="11413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grpSp>
        <p:nvGrpSpPr>
          <p:cNvPr id="5" name="组合 4"/>
          <p:cNvGrpSpPr/>
          <p:nvPr/>
        </p:nvGrpSpPr>
        <p:grpSpPr>
          <a:xfrm>
            <a:off x="5376531" y="634790"/>
            <a:ext cx="5593952" cy="769441"/>
            <a:chOff x="1666534" y="637572"/>
            <a:chExt cx="5593952" cy="769441"/>
          </a:xfrm>
        </p:grpSpPr>
        <p:sp>
          <p:nvSpPr>
            <p:cNvPr id="6" name="文本框 5"/>
            <p:cNvSpPr txBox="1"/>
            <p:nvPr/>
          </p:nvSpPr>
          <p:spPr>
            <a:xfrm>
              <a:off x="1700262" y="637572"/>
              <a:ext cx="5560224" cy="769441"/>
            </a:xfrm>
            <a:prstGeom prst="rect">
              <a:avLst/>
            </a:prstGeom>
            <a:noFill/>
          </p:spPr>
          <p:txBody>
            <a:bodyPr wrap="square" rtlCol="0">
              <a:spAutoFit/>
            </a:bodyPr>
            <a:lstStyle/>
            <a:p>
              <a:r>
                <a:rPr lang="en-US" altLang="zh-CN" sz="4400" b="1" spc="300" dirty="0">
                  <a:ln w="25400" cap="rnd">
                    <a:noFill/>
                    <a:prstDash val="lgDash"/>
                  </a:ln>
                  <a:solidFill>
                    <a:schemeClr val="tx1">
                      <a:lumMod val="75000"/>
                      <a:lumOff val="25000"/>
                    </a:schemeClr>
                  </a:solidFill>
                  <a:cs typeface="+mn-ea"/>
                  <a:sym typeface="+mn-lt"/>
                </a:rPr>
                <a:t>Framework </a:t>
              </a:r>
            </a:p>
          </p:txBody>
        </p:sp>
        <p:sp>
          <p:nvSpPr>
            <p:cNvPr id="7" name="文本框 6"/>
            <p:cNvSpPr txBox="1"/>
            <p:nvPr/>
          </p:nvSpPr>
          <p:spPr>
            <a:xfrm>
              <a:off x="1666534" y="637572"/>
              <a:ext cx="5560224" cy="769441"/>
            </a:xfrm>
            <a:prstGeom prst="rect">
              <a:avLst/>
            </a:prstGeom>
            <a:noFill/>
          </p:spPr>
          <p:txBody>
            <a:bodyPr wrap="square" rtlCol="0">
              <a:spAutoFit/>
            </a:bodyPr>
            <a:lstStyle/>
            <a:p>
              <a:r>
                <a:rPr lang="en-US" altLang="zh-CN" sz="4400" b="1" spc="300" dirty="0">
                  <a:ln w="25400" cap="rnd">
                    <a:noFill/>
                    <a:prstDash val="lgDash"/>
                  </a:ln>
                  <a:solidFill>
                    <a:srgbClr val="7CB08B"/>
                  </a:solidFill>
                  <a:cs typeface="+mn-ea"/>
                  <a:sym typeface="+mn-lt"/>
                </a:rPr>
                <a:t>Framework </a:t>
              </a:r>
            </a:p>
          </p:txBody>
        </p:sp>
      </p:grpSp>
      <p:sp>
        <p:nvSpPr>
          <p:cNvPr id="11" name="矩形 10"/>
          <p:cNvSpPr/>
          <p:nvPr/>
        </p:nvSpPr>
        <p:spPr>
          <a:xfrm>
            <a:off x="731167" y="5877767"/>
            <a:ext cx="3681713" cy="662326"/>
          </a:xfrm>
          <a:prstGeom prst="rect">
            <a:avLst/>
          </a:prstGeom>
          <a:solidFill>
            <a:srgbClr val="578F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p:blipFill>
        <p:spPr>
          <a:xfrm>
            <a:off x="731166" y="1433836"/>
            <a:ext cx="3681713" cy="4554304"/>
          </a:xfrm>
          <a:prstGeom prst="rect">
            <a:avLst/>
          </a:prstGeom>
        </p:spPr>
      </p:pic>
      <p:pic>
        <p:nvPicPr>
          <p:cNvPr id="10" name="图形 9" descr="胶卷"/>
          <p:cNvPicPr>
            <a:picLocks noChangeAspect="1"/>
          </p:cNvPicPr>
          <p:nvPr/>
        </p:nvPicPr>
        <p:blipFill>
          <a:blip r:embed="rId3" cstate="email"/>
          <a:stretch>
            <a:fillRect/>
          </a:stretch>
        </p:blipFill>
        <p:spPr>
          <a:xfrm>
            <a:off x="-447353" y="4594505"/>
            <a:ext cx="2187202" cy="2133650"/>
          </a:xfrm>
          <a:prstGeom prst="rect">
            <a:avLst/>
          </a:prstGeom>
        </p:spPr>
      </p:pic>
      <p:sp>
        <p:nvSpPr>
          <p:cNvPr id="14" name="矩形 13"/>
          <p:cNvSpPr/>
          <p:nvPr/>
        </p:nvSpPr>
        <p:spPr>
          <a:xfrm>
            <a:off x="731167" y="869860"/>
            <a:ext cx="3681713" cy="576349"/>
          </a:xfrm>
          <a:prstGeom prst="rect">
            <a:avLst/>
          </a:prstGeom>
          <a:solidFill>
            <a:srgbClr val="578F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
        <p:nvSpPr>
          <p:cNvPr id="24" name="椭圆 23"/>
          <p:cNvSpPr/>
          <p:nvPr/>
        </p:nvSpPr>
        <p:spPr>
          <a:xfrm rot="8826711">
            <a:off x="1217073" y="1446272"/>
            <a:ext cx="1962305" cy="1962305"/>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6310316" y="2214422"/>
            <a:ext cx="4860234" cy="1294970"/>
          </a:xfrm>
          <a:prstGeom prst="rect">
            <a:avLst/>
          </a:prstGeom>
          <a:noFill/>
          <a:ln>
            <a:noFill/>
          </a:ln>
        </p:spPr>
        <p:txBody>
          <a:bodyPr wrap="square" rtlCol="0">
            <a:spAutoFit/>
          </a:bodyPr>
          <a:lstStyle/>
          <a:p>
            <a:pPr algn="l">
              <a:lnSpc>
                <a:spcPct val="150000"/>
              </a:lnSpc>
            </a:pPr>
            <a:r>
              <a:rPr lang="en-US" altLang="zh-CN" sz="1800" b="1" kern="100" dirty="0">
                <a:effectLst/>
                <a:latin typeface="Times New Roman" panose="02020603050405020304" pitchFamily="18" charset="0"/>
                <a:ea typeface="DengXian" panose="02010600030101010101" pitchFamily="2" charset="-122"/>
                <a:cs typeface="Microsoft Himalaya" pitchFamily="2" charset="0"/>
              </a:rPr>
              <a:t>From Electrical Systems to</a:t>
            </a:r>
            <a:r>
              <a:rPr lang="en-US" altLang="zh-CN" sz="1800" kern="0" dirty="0">
                <a:solidFill>
                  <a:srgbClr val="0E0E0E"/>
                </a:solidFill>
                <a:effectLst/>
                <a:latin typeface=".AppleSystemUIFont"/>
                <a:ea typeface="宋体" panose="02010600030101010101" pitchFamily="2" charset="-122"/>
                <a:cs typeface="宋体" panose="02010600030101010101" pitchFamily="2" charset="-122"/>
              </a:rPr>
              <a:t> </a:t>
            </a:r>
            <a:r>
              <a:rPr lang="en-US" altLang="zh-CN" sz="1800" b="1" kern="100" dirty="0">
                <a:effectLst/>
                <a:latin typeface="Times New Roman" panose="02020603050405020304" pitchFamily="18" charset="0"/>
                <a:ea typeface="DengXian" panose="02010600030101010101" pitchFamily="2" charset="-122"/>
                <a:cs typeface="Microsoft Himalaya" pitchFamily="2" charset="0"/>
              </a:rPr>
              <a:t>Electronic Circuits: Neurophysiology and Its Mechanical Metaphors</a:t>
            </a:r>
            <a:endParaRPr lang="zh-CN" altLang="zh-CN" sz="1800" kern="100" dirty="0">
              <a:effectLst/>
              <a:latin typeface="DengXian" panose="02010600030101010101" pitchFamily="2" charset="-122"/>
              <a:ea typeface="DengXian" panose="02010600030101010101" pitchFamily="2" charset="-122"/>
              <a:cs typeface="Microsoft Himalaya" pitchFamily="2" charset="0"/>
            </a:endParaRPr>
          </a:p>
        </p:txBody>
      </p:sp>
      <p:grpSp>
        <p:nvGrpSpPr>
          <p:cNvPr id="38" name="组合 37"/>
          <p:cNvGrpSpPr/>
          <p:nvPr/>
        </p:nvGrpSpPr>
        <p:grpSpPr>
          <a:xfrm>
            <a:off x="5376531" y="2605870"/>
            <a:ext cx="662326" cy="662326"/>
            <a:chOff x="4622609" y="2100752"/>
            <a:chExt cx="1166191" cy="1166191"/>
          </a:xfrm>
          <a:solidFill>
            <a:srgbClr val="619F73"/>
          </a:solidFill>
        </p:grpSpPr>
        <p:sp>
          <p:nvSpPr>
            <p:cNvPr id="37" name="椭圆 36"/>
            <p:cNvSpPr/>
            <p:nvPr/>
          </p:nvSpPr>
          <p:spPr>
            <a:xfrm>
              <a:off x="4622609" y="2100752"/>
              <a:ext cx="1166191" cy="11661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图形 35" descr="太阳系"/>
            <p:cNvPicPr>
              <a:picLocks noChangeAspect="1"/>
            </p:cNvPicPr>
            <p:nvPr/>
          </p:nvPicPr>
          <p:blipFill>
            <a:blip r:embed="rId4" cstate="email"/>
            <a:stretch>
              <a:fillRect/>
            </a:stretch>
          </p:blipFill>
          <p:spPr>
            <a:xfrm>
              <a:off x="4758362" y="2236303"/>
              <a:ext cx="914400" cy="914400"/>
            </a:xfrm>
            <a:prstGeom prst="rect">
              <a:avLst/>
            </a:prstGeom>
            <a:grpFill/>
          </p:spPr>
        </p:pic>
      </p:grpSp>
      <p:grpSp>
        <p:nvGrpSpPr>
          <p:cNvPr id="43" name="组合 42"/>
          <p:cNvGrpSpPr/>
          <p:nvPr/>
        </p:nvGrpSpPr>
        <p:grpSpPr>
          <a:xfrm>
            <a:off x="5376531" y="5476226"/>
            <a:ext cx="662326" cy="662326"/>
            <a:chOff x="5050905" y="4347530"/>
            <a:chExt cx="1166191" cy="1166191"/>
          </a:xfrm>
          <a:solidFill>
            <a:srgbClr val="5B936B"/>
          </a:solidFill>
        </p:grpSpPr>
        <p:sp>
          <p:nvSpPr>
            <p:cNvPr id="40" name="椭圆 39"/>
            <p:cNvSpPr/>
            <p:nvPr/>
          </p:nvSpPr>
          <p:spPr>
            <a:xfrm>
              <a:off x="5050905" y="4347530"/>
              <a:ext cx="1166191" cy="11661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4" name="图形 33" descr="飘带"/>
            <p:cNvPicPr>
              <a:picLocks noChangeAspect="1"/>
            </p:cNvPicPr>
            <p:nvPr/>
          </p:nvPicPr>
          <p:blipFill>
            <a:blip r:embed="rId5" cstate="email"/>
            <a:stretch>
              <a:fillRect/>
            </a:stretch>
          </p:blipFill>
          <p:spPr>
            <a:xfrm>
              <a:off x="5309324" y="4562021"/>
              <a:ext cx="726875" cy="726875"/>
            </a:xfrm>
            <a:prstGeom prst="rect">
              <a:avLst/>
            </a:prstGeom>
            <a:grpFill/>
          </p:spPr>
        </p:pic>
      </p:grpSp>
      <p:grpSp>
        <p:nvGrpSpPr>
          <p:cNvPr id="44" name="组合 43"/>
          <p:cNvGrpSpPr/>
          <p:nvPr/>
        </p:nvGrpSpPr>
        <p:grpSpPr>
          <a:xfrm>
            <a:off x="5376531" y="4041048"/>
            <a:ext cx="662326" cy="662326"/>
            <a:chOff x="7038731" y="4435914"/>
            <a:chExt cx="1166191" cy="1166191"/>
          </a:xfrm>
          <a:solidFill>
            <a:srgbClr val="5B936B"/>
          </a:solidFill>
        </p:grpSpPr>
        <p:sp>
          <p:nvSpPr>
            <p:cNvPr id="42" name="椭圆 41"/>
            <p:cNvSpPr/>
            <p:nvPr/>
          </p:nvSpPr>
          <p:spPr>
            <a:xfrm>
              <a:off x="7038731" y="4435914"/>
              <a:ext cx="1166191" cy="11661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2" name="图形 31" descr="小画图刷"/>
            <p:cNvPicPr>
              <a:picLocks noChangeAspect="1"/>
            </p:cNvPicPr>
            <p:nvPr/>
          </p:nvPicPr>
          <p:blipFill>
            <a:blip r:embed="rId6" cstate="email"/>
            <a:stretch>
              <a:fillRect/>
            </a:stretch>
          </p:blipFill>
          <p:spPr>
            <a:xfrm>
              <a:off x="7241324" y="4601777"/>
              <a:ext cx="779554" cy="779554"/>
            </a:xfrm>
            <a:prstGeom prst="rect">
              <a:avLst/>
            </a:prstGeom>
            <a:grpFill/>
          </p:spPr>
        </p:pic>
      </p:grpSp>
      <p:sp>
        <p:nvSpPr>
          <p:cNvPr id="45" name="文本框 44"/>
          <p:cNvSpPr txBox="1"/>
          <p:nvPr/>
        </p:nvSpPr>
        <p:spPr>
          <a:xfrm>
            <a:off x="6349514" y="3986354"/>
            <a:ext cx="4860234" cy="879472"/>
          </a:xfrm>
          <a:prstGeom prst="rect">
            <a:avLst/>
          </a:prstGeom>
          <a:noFill/>
          <a:ln>
            <a:noFill/>
          </a:ln>
        </p:spPr>
        <p:txBody>
          <a:bodyPr wrap="square" rtlCol="0">
            <a:spAutoFit/>
          </a:bodyPr>
          <a:lstStyle/>
          <a:p>
            <a:pPr>
              <a:lnSpc>
                <a:spcPct val="150000"/>
              </a:lnSpc>
            </a:pPr>
            <a:r>
              <a:rPr lang="zh-CN" altLang="en-US" b="1" dirty="0">
                <a:solidFill>
                  <a:srgbClr val="333333"/>
                </a:solidFill>
                <a:latin typeface="Times New Roman" panose="02020603050405020304" pitchFamily="18" charset="0"/>
                <a:cs typeface="Times New Roman" panose="02020603050405020304" pitchFamily="18" charset="0"/>
              </a:rPr>
              <a:t>“</a:t>
            </a:r>
            <a:r>
              <a:rPr lang="en-US" altLang="zh-CN" b="1" i="0" dirty="0">
                <a:solidFill>
                  <a:srgbClr val="333333"/>
                </a:solidFill>
                <a:effectLst/>
                <a:latin typeface="Times New Roman" panose="02020603050405020304" pitchFamily="18" charset="0"/>
                <a:cs typeface="Times New Roman" panose="02020603050405020304" pitchFamily="18" charset="0"/>
              </a:rPr>
              <a:t>Mostly Membranes</a:t>
            </a:r>
            <a:r>
              <a:rPr lang="zh-CN" altLang="en-US" b="1" dirty="0">
                <a:solidFill>
                  <a:srgbClr val="333333"/>
                </a:solidFill>
                <a:latin typeface="Times New Roman" panose="02020603050405020304" pitchFamily="18" charset="0"/>
                <a:cs typeface="Times New Roman" panose="02020603050405020304" pitchFamily="18" charset="0"/>
              </a:rPr>
              <a:t>”</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Radar, Math and Modeling</a:t>
            </a:r>
            <a:endParaRPr lang="zh-CN"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6" name="文本框 45"/>
          <p:cNvSpPr txBox="1"/>
          <p:nvPr/>
        </p:nvSpPr>
        <p:spPr>
          <a:xfrm>
            <a:off x="6315786" y="5447700"/>
            <a:ext cx="5259180" cy="879472"/>
          </a:xfrm>
          <a:prstGeom prst="rect">
            <a:avLst/>
          </a:prstGeom>
          <a:noFill/>
          <a:ln>
            <a:noFill/>
          </a:ln>
        </p:spPr>
        <p:txBody>
          <a:bodyPr wrap="square" rtlCol="0">
            <a:spAutoFit/>
          </a:bodyPr>
          <a:lstStyle/>
          <a:p>
            <a:pPr algn="l">
              <a:lnSpc>
                <a:spcPct val="150000"/>
              </a:lnSpc>
            </a:pP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Beyond </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Spark</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 and </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Soup</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 Forgotten Theories and</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Amnesia in Science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7" name="直角三角形 46"/>
          <p:cNvSpPr/>
          <p:nvPr/>
        </p:nvSpPr>
        <p:spPr>
          <a:xfrm>
            <a:off x="9284722" y="970564"/>
            <a:ext cx="200379" cy="200379"/>
          </a:xfrm>
          <a:prstGeom prst="rtTriangle">
            <a:avLst/>
          </a:prstGeom>
          <a:solidFill>
            <a:srgbClr val="619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9775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A9D66C-211D-5608-4307-523B523B42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454622"/>
            <a:ext cx="2432821" cy="4169605"/>
          </a:xfrm>
          <a:prstGeom prst="rect">
            <a:avLst/>
          </a:prstGeom>
        </p:spPr>
      </p:pic>
      <p:sp>
        <p:nvSpPr>
          <p:cNvPr id="13" name="矩形 12"/>
          <p:cNvSpPr/>
          <p:nvPr/>
        </p:nvSpPr>
        <p:spPr>
          <a:xfrm>
            <a:off x="2432822" y="2454622"/>
            <a:ext cx="3274570" cy="4169605"/>
          </a:xfrm>
          <a:prstGeom prst="rect">
            <a:avLst/>
          </a:prstGeom>
          <a:solidFill>
            <a:srgbClr val="D3B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半闭框 7"/>
          <p:cNvSpPr/>
          <p:nvPr/>
        </p:nvSpPr>
        <p:spPr>
          <a:xfrm flipH="1">
            <a:off x="11511280" y="294640"/>
            <a:ext cx="365760" cy="548640"/>
          </a:xfrm>
          <a:prstGeom prst="halfFrame">
            <a:avLst/>
          </a:prstGeom>
          <a:solidFill>
            <a:srgbClr val="578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9" name="文本框 8"/>
          <p:cNvSpPr txBox="1"/>
          <p:nvPr/>
        </p:nvSpPr>
        <p:spPr>
          <a:xfrm>
            <a:off x="6649381" y="3034942"/>
            <a:ext cx="3952736" cy="1200329"/>
          </a:xfrm>
          <a:prstGeom prst="rect">
            <a:avLst/>
          </a:prstGeom>
          <a:noFill/>
        </p:spPr>
        <p:txBody>
          <a:bodyPr wrap="square" rtlCol="0">
            <a:spAutoFit/>
          </a:bodyPr>
          <a:lstStyle/>
          <a:p>
            <a:r>
              <a:rPr lang="en-US" altLang="zh-CN" sz="3600" b="1" spc="300" dirty="0">
                <a:ln w="25400" cap="rnd">
                  <a:noFill/>
                  <a:prstDash val="lgDash"/>
                </a:ln>
                <a:solidFill>
                  <a:srgbClr val="578F67"/>
                </a:solidFill>
                <a:cs typeface="+mn-ea"/>
                <a:sym typeface="+mn-lt"/>
              </a:rPr>
              <a:t>Metaphor</a:t>
            </a:r>
            <a:r>
              <a:rPr lang="zh-CN" altLang="en-US" sz="3600" b="1" spc="300" dirty="0">
                <a:ln w="25400" cap="rnd">
                  <a:noFill/>
                  <a:prstDash val="lgDash"/>
                </a:ln>
                <a:solidFill>
                  <a:srgbClr val="578F67"/>
                </a:solidFill>
                <a:cs typeface="+mn-ea"/>
                <a:sym typeface="+mn-lt"/>
              </a:rPr>
              <a:t> </a:t>
            </a:r>
            <a:r>
              <a:rPr lang="en-US" altLang="zh-CN" sz="3600" b="1" spc="300" dirty="0">
                <a:ln w="25400" cap="rnd">
                  <a:noFill/>
                  <a:prstDash val="lgDash"/>
                </a:ln>
                <a:solidFill>
                  <a:srgbClr val="578F67"/>
                </a:solidFill>
                <a:cs typeface="+mn-ea"/>
                <a:sym typeface="+mn-lt"/>
              </a:rPr>
              <a:t>Cluster</a:t>
            </a:r>
            <a:endParaRPr lang="zh-CN" altLang="en-US" sz="3600" b="1" spc="300" dirty="0">
              <a:ln w="25400" cap="rnd">
                <a:noFill/>
                <a:prstDash val="lgDash"/>
              </a:ln>
              <a:solidFill>
                <a:srgbClr val="578F67"/>
              </a:solidFill>
              <a:cs typeface="+mn-ea"/>
              <a:sym typeface="+mn-lt"/>
            </a:endParaRPr>
          </a:p>
        </p:txBody>
      </p:sp>
      <p:sp>
        <p:nvSpPr>
          <p:cNvPr id="14" name="文本框 13"/>
          <p:cNvSpPr txBox="1"/>
          <p:nvPr/>
        </p:nvSpPr>
        <p:spPr>
          <a:xfrm>
            <a:off x="6534711" y="4543435"/>
            <a:ext cx="485068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E0E0E"/>
                </a:solidFill>
                <a:latin typeface=".AppleSystemUIFont"/>
              </a:rPr>
              <a:t>A metaphor is a tool we use to explore unknown territory and gain new knowledge by borrowing familiar concepts based on intuitive similarities in how things work or relate to each other.</a:t>
            </a:r>
          </a:p>
          <a:p>
            <a:pPr marL="285750" indent="-285750">
              <a:buFont typeface="Arial" panose="020B0604020202020204" pitchFamily="34" charset="0"/>
              <a:buChar char="•"/>
            </a:pPr>
            <a:r>
              <a:rPr lang="en-US" altLang="zh-CN" dirty="0">
                <a:ln w="25400" cap="rnd">
                  <a:noFill/>
                  <a:prstDash val="lgDash"/>
                </a:ln>
                <a:solidFill>
                  <a:schemeClr val="tx1">
                    <a:lumMod val="85000"/>
                    <a:lumOff val="15000"/>
                  </a:schemeClr>
                </a:solidFill>
                <a:latin typeface="Butler" panose="02070803080706020303" pitchFamily="18" charset="0"/>
                <a:cs typeface="+mn-ea"/>
                <a:sym typeface="+mn-lt"/>
              </a:rPr>
              <a:t>People use all sorts of everyday things to compare neural activity.</a:t>
            </a:r>
            <a:r>
              <a:rPr lang="en-US" altLang="zh-CN" dirty="0">
                <a:solidFill>
                  <a:srgbClr val="0E0E0E"/>
                </a:solidFill>
                <a:latin typeface=".AppleSystemUIFont"/>
              </a:rPr>
              <a:t> </a:t>
            </a:r>
          </a:p>
          <a:p>
            <a:pPr marL="285750" indent="-285750">
              <a:buFont typeface="Arial" panose="020B0604020202020204" pitchFamily="34" charset="0"/>
              <a:buChar char="•"/>
            </a:pPr>
            <a:endParaRPr lang="en-US" altLang="zh-CN" dirty="0">
              <a:ln w="25400" cap="rnd">
                <a:noFill/>
                <a:prstDash val="lgDash"/>
              </a:ln>
              <a:solidFill>
                <a:schemeClr val="tx1">
                  <a:lumMod val="85000"/>
                  <a:lumOff val="15000"/>
                </a:schemeClr>
              </a:solidFill>
              <a:latin typeface="Butler" panose="02070803080706020303" pitchFamily="18" charset="0"/>
              <a:cs typeface="+mn-ea"/>
              <a:sym typeface="+mn-lt"/>
            </a:endParaRPr>
          </a:p>
          <a:p>
            <a:pPr marL="285750" indent="-285750">
              <a:buFont typeface="Arial" panose="020B0604020202020204" pitchFamily="34" charset="0"/>
              <a:buChar char="•"/>
            </a:pPr>
            <a:endParaRPr lang="en-US" altLang="zh-CN" dirty="0">
              <a:ln w="25400" cap="rnd">
                <a:noFill/>
                <a:prstDash val="lgDash"/>
              </a:ln>
              <a:solidFill>
                <a:schemeClr val="tx1">
                  <a:lumMod val="85000"/>
                  <a:lumOff val="15000"/>
                </a:schemeClr>
              </a:solidFill>
              <a:latin typeface="Butler" panose="02070803080706020303" pitchFamily="18" charset="0"/>
              <a:cs typeface="+mn-ea"/>
              <a:sym typeface="+mn-lt"/>
            </a:endParaRPr>
          </a:p>
        </p:txBody>
      </p:sp>
      <p:sp>
        <p:nvSpPr>
          <p:cNvPr id="17" name="任意多边形: 形状 16"/>
          <p:cNvSpPr/>
          <p:nvPr/>
        </p:nvSpPr>
        <p:spPr>
          <a:xfrm rot="19292593">
            <a:off x="9588619" y="3792598"/>
            <a:ext cx="682879" cy="345440"/>
          </a:xfrm>
          <a:custGeom>
            <a:avLst/>
            <a:gdLst>
              <a:gd name="connsiteX0" fmla="*/ 341440 w 682879"/>
              <a:gd name="connsiteY0" fmla="*/ 37103 h 345440"/>
              <a:gd name="connsiteX1" fmla="*/ 73349 w 682879"/>
              <a:gd name="connsiteY1" fmla="*/ 308335 h 345440"/>
              <a:gd name="connsiteX2" fmla="*/ 609531 w 682879"/>
              <a:gd name="connsiteY2" fmla="*/ 308335 h 345440"/>
              <a:gd name="connsiteX3" fmla="*/ 341440 w 682879"/>
              <a:gd name="connsiteY3" fmla="*/ 0 h 345440"/>
              <a:gd name="connsiteX4" fmla="*/ 682879 w 682879"/>
              <a:gd name="connsiteY4" fmla="*/ 345440 h 345440"/>
              <a:gd name="connsiteX5" fmla="*/ 0 w 682879"/>
              <a:gd name="connsiteY5" fmla="*/ 345440 h 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879" h="345440">
                <a:moveTo>
                  <a:pt x="341440" y="37103"/>
                </a:moveTo>
                <a:lnTo>
                  <a:pt x="73349" y="308335"/>
                </a:lnTo>
                <a:lnTo>
                  <a:pt x="609531" y="308335"/>
                </a:lnTo>
                <a:close/>
                <a:moveTo>
                  <a:pt x="341440" y="0"/>
                </a:moveTo>
                <a:lnTo>
                  <a:pt x="682879" y="345440"/>
                </a:lnTo>
                <a:lnTo>
                  <a:pt x="0" y="345440"/>
                </a:lnTo>
                <a:close/>
              </a:path>
            </a:pathLst>
          </a:custGeom>
          <a:solidFill>
            <a:srgbClr val="578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p:cNvSpPr/>
          <p:nvPr/>
        </p:nvSpPr>
        <p:spPr>
          <a:xfrm rot="19292593">
            <a:off x="9548777" y="3871591"/>
            <a:ext cx="454446" cy="249416"/>
          </a:xfrm>
          <a:prstGeom prst="triangle">
            <a:avLst/>
          </a:prstGeom>
          <a:solidFill>
            <a:srgbClr val="578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2637938" y="2725237"/>
            <a:ext cx="2864337" cy="3784622"/>
          </a:xfrm>
          <a:prstGeom prst="rect">
            <a:avLst/>
          </a:prstGeom>
        </p:spPr>
      </p:pic>
      <p:grpSp>
        <p:nvGrpSpPr>
          <p:cNvPr id="15" name="组合 14"/>
          <p:cNvGrpSpPr/>
          <p:nvPr/>
        </p:nvGrpSpPr>
        <p:grpSpPr>
          <a:xfrm>
            <a:off x="5065060" y="2536177"/>
            <a:ext cx="539774" cy="358812"/>
            <a:chOff x="5103246" y="2100371"/>
            <a:chExt cx="539774" cy="358812"/>
          </a:xfrm>
        </p:grpSpPr>
        <p:sp>
          <p:nvSpPr>
            <p:cNvPr id="35" name="任意多边形: 形状 34"/>
            <p:cNvSpPr/>
            <p:nvPr/>
          </p:nvSpPr>
          <p:spPr>
            <a:xfrm rot="19292593">
              <a:off x="5103246" y="2100371"/>
              <a:ext cx="474099" cy="239827"/>
            </a:xfrm>
            <a:custGeom>
              <a:avLst/>
              <a:gdLst>
                <a:gd name="connsiteX0" fmla="*/ 341440 w 682879"/>
                <a:gd name="connsiteY0" fmla="*/ 37103 h 345440"/>
                <a:gd name="connsiteX1" fmla="*/ 73349 w 682879"/>
                <a:gd name="connsiteY1" fmla="*/ 308335 h 345440"/>
                <a:gd name="connsiteX2" fmla="*/ 609531 w 682879"/>
                <a:gd name="connsiteY2" fmla="*/ 308335 h 345440"/>
                <a:gd name="connsiteX3" fmla="*/ 341440 w 682879"/>
                <a:gd name="connsiteY3" fmla="*/ 0 h 345440"/>
                <a:gd name="connsiteX4" fmla="*/ 682879 w 682879"/>
                <a:gd name="connsiteY4" fmla="*/ 345440 h 345440"/>
                <a:gd name="connsiteX5" fmla="*/ 0 w 682879"/>
                <a:gd name="connsiteY5" fmla="*/ 345440 h 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879" h="345440">
                  <a:moveTo>
                    <a:pt x="341440" y="37103"/>
                  </a:moveTo>
                  <a:lnTo>
                    <a:pt x="73349" y="308335"/>
                  </a:lnTo>
                  <a:lnTo>
                    <a:pt x="609531" y="308335"/>
                  </a:lnTo>
                  <a:close/>
                  <a:moveTo>
                    <a:pt x="341440" y="0"/>
                  </a:moveTo>
                  <a:lnTo>
                    <a:pt x="682879" y="345440"/>
                  </a:lnTo>
                  <a:lnTo>
                    <a:pt x="0" y="345440"/>
                  </a:lnTo>
                  <a:close/>
                </a:path>
              </a:pathLst>
            </a:custGeom>
            <a:solidFill>
              <a:srgbClr val="578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8F67"/>
                </a:solidFill>
                <a:cs typeface="+mn-ea"/>
                <a:sym typeface="+mn-lt"/>
              </a:endParaRPr>
            </a:p>
          </p:txBody>
        </p:sp>
        <p:sp>
          <p:nvSpPr>
            <p:cNvPr id="32" name="等腰三角形 31"/>
            <p:cNvSpPr/>
            <p:nvPr/>
          </p:nvSpPr>
          <p:spPr>
            <a:xfrm rot="19292593">
              <a:off x="5188574" y="2209767"/>
              <a:ext cx="454446" cy="249416"/>
            </a:xfrm>
            <a:prstGeom prst="triangle">
              <a:avLst/>
            </a:prstGeom>
            <a:solidFill>
              <a:srgbClr val="578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78F67"/>
                </a:solidFill>
                <a:cs typeface="+mn-ea"/>
                <a:sym typeface="+mn-lt"/>
              </a:endParaRPr>
            </a:p>
          </p:txBody>
        </p:sp>
      </p:grpSp>
      <p:pic>
        <p:nvPicPr>
          <p:cNvPr id="2" name="图片 1">
            <a:extLst>
              <a:ext uri="{FF2B5EF4-FFF2-40B4-BE49-F238E27FC236}">
                <a16:creationId xmlns:a16="http://schemas.microsoft.com/office/drawing/2014/main" id="{E8A84BE5-558C-A778-11ED-31D99A7E4FD7}"/>
              </a:ext>
            </a:extLst>
          </p:cNvPr>
          <p:cNvPicPr>
            <a:picLocks noChangeAspect="1"/>
          </p:cNvPicPr>
          <p:nvPr/>
        </p:nvPicPr>
        <p:blipFill>
          <a:blip r:embed="rId4"/>
          <a:stretch>
            <a:fillRect/>
          </a:stretch>
        </p:blipFill>
        <p:spPr>
          <a:xfrm>
            <a:off x="4207694" y="462957"/>
            <a:ext cx="3555366" cy="1855619"/>
          </a:xfrm>
          <a:prstGeom prst="rect">
            <a:avLst/>
          </a:prstGeom>
        </p:spPr>
      </p:pic>
      <p:pic>
        <p:nvPicPr>
          <p:cNvPr id="5" name="图片 4" descr="图示, 示意图&#10;&#10;描述已自动生成">
            <a:extLst>
              <a:ext uri="{FF2B5EF4-FFF2-40B4-BE49-F238E27FC236}">
                <a16:creationId xmlns:a16="http://schemas.microsoft.com/office/drawing/2014/main" id="{DC287D47-DE03-A9AE-AF20-0006F1AA9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7639" y="462957"/>
            <a:ext cx="3794390" cy="1855612"/>
          </a:xfrm>
          <a:prstGeom prst="rect">
            <a:avLst/>
          </a:prstGeom>
        </p:spPr>
      </p:pic>
      <p:sp>
        <p:nvSpPr>
          <p:cNvPr id="6" name="图文框 5"/>
          <p:cNvSpPr/>
          <p:nvPr/>
        </p:nvSpPr>
        <p:spPr>
          <a:xfrm>
            <a:off x="2153475" y="1767840"/>
            <a:ext cx="682879" cy="5090160"/>
          </a:xfrm>
          <a:prstGeom prst="frame">
            <a:avLst/>
          </a:prstGeom>
          <a:solidFill>
            <a:srgbClr val="578F67"/>
          </a:solidFill>
          <a:ln w="63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rot="21078331">
            <a:off x="2757728" y="939022"/>
            <a:ext cx="8131387" cy="5291839"/>
          </a:xfrm>
          <a:prstGeom prst="rect">
            <a:avLst/>
          </a:prstGeom>
          <a:solidFill>
            <a:srgbClr val="356C6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文本&#10;&#10;描述已自动生成">
            <a:extLst>
              <a:ext uri="{FF2B5EF4-FFF2-40B4-BE49-F238E27FC236}">
                <a16:creationId xmlns:a16="http://schemas.microsoft.com/office/drawing/2014/main" id="{EB0C2132-80C0-74B4-5794-2D43FF812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346" y="641591"/>
            <a:ext cx="9169251" cy="5156479"/>
          </a:xfrm>
          <a:prstGeom prst="rect">
            <a:avLst/>
          </a:prstGeom>
        </p:spPr>
      </p:pic>
      <p:sp>
        <p:nvSpPr>
          <p:cNvPr id="31" name="clip_158248"/>
          <p:cNvSpPr>
            <a:spLocks noChangeAspect="1"/>
          </p:cNvSpPr>
          <p:nvPr/>
        </p:nvSpPr>
        <p:spPr bwMode="auto">
          <a:xfrm rot="17274102">
            <a:off x="9634023" y="215366"/>
            <a:ext cx="693505" cy="617480"/>
          </a:xfrm>
          <a:custGeom>
            <a:avLst/>
            <a:gdLst>
              <a:gd name="T0" fmla="*/ 4481 w 6813"/>
              <a:gd name="T1" fmla="*/ 0 h 6075"/>
              <a:gd name="T2" fmla="*/ 248 w 6813"/>
              <a:gd name="T3" fmla="*/ 3883 h 6075"/>
              <a:gd name="T4" fmla="*/ 0 w 6813"/>
              <a:gd name="T5" fmla="*/ 5118 h 6075"/>
              <a:gd name="T6" fmla="*/ 1592 w 6813"/>
              <a:gd name="T7" fmla="*/ 6075 h 6075"/>
              <a:gd name="T8" fmla="*/ 2195 w 6813"/>
              <a:gd name="T9" fmla="*/ 5827 h 6075"/>
              <a:gd name="T10" fmla="*/ 5057 w 6813"/>
              <a:gd name="T11" fmla="*/ 2747 h 6075"/>
              <a:gd name="T12" fmla="*/ 4502 w 6813"/>
              <a:gd name="T13" fmla="*/ 1974 h 6075"/>
              <a:gd name="T14" fmla="*/ 4129 w 6813"/>
              <a:gd name="T15" fmla="*/ 1820 h 6075"/>
              <a:gd name="T16" fmla="*/ 1425 w 6813"/>
              <a:gd name="T17" fmla="*/ 4305 h 6075"/>
              <a:gd name="T18" fmla="*/ 1647 w 6813"/>
              <a:gd name="T19" fmla="*/ 4840 h 6075"/>
              <a:gd name="T20" fmla="*/ 4129 w 6813"/>
              <a:gd name="T21" fmla="*/ 2487 h 6075"/>
              <a:gd name="T22" fmla="*/ 1752 w 6813"/>
              <a:gd name="T23" fmla="*/ 5384 h 6075"/>
              <a:gd name="T24" fmla="*/ 1595 w 6813"/>
              <a:gd name="T25" fmla="*/ 5448 h 6075"/>
              <a:gd name="T26" fmla="*/ 627 w 6813"/>
              <a:gd name="T27" fmla="*/ 5118 h 6075"/>
              <a:gd name="T28" fmla="*/ 691 w 6813"/>
              <a:gd name="T29" fmla="*/ 4326 h 6075"/>
              <a:gd name="T30" fmla="*/ 4481 w 6813"/>
              <a:gd name="T31" fmla="*/ 627 h 6075"/>
              <a:gd name="T32" fmla="*/ 6187 w 6813"/>
              <a:gd name="T33" fmla="*/ 954 h 6075"/>
              <a:gd name="T34" fmla="*/ 6122 w 6813"/>
              <a:gd name="T35" fmla="*/ 2488 h 6075"/>
              <a:gd name="T36" fmla="*/ 4252 w 6813"/>
              <a:gd name="T37" fmla="*/ 4802 h 6075"/>
              <a:gd name="T38" fmla="*/ 4695 w 6813"/>
              <a:gd name="T39" fmla="*/ 4802 h 6075"/>
              <a:gd name="T40" fmla="*/ 6813 w 6813"/>
              <a:gd name="T41" fmla="*/ 2333 h 6075"/>
              <a:gd name="T42" fmla="*/ 5860 w 6813"/>
              <a:gd name="T43" fmla="*/ 0 h 6075"/>
              <a:gd name="T44" fmla="*/ 6424 w 6813"/>
              <a:gd name="T45" fmla="*/ 2790 h 6075"/>
              <a:gd name="T46" fmla="*/ 4473 w 6813"/>
              <a:gd name="T47" fmla="*/ 4694 h 6075"/>
              <a:gd name="T48" fmla="*/ 4360 w 6813"/>
              <a:gd name="T49" fmla="*/ 4580 h 6075"/>
              <a:gd name="T50" fmla="*/ 6264 w 6813"/>
              <a:gd name="T51" fmla="*/ 2630 h 6075"/>
              <a:gd name="T52" fmla="*/ 6387 w 6813"/>
              <a:gd name="T53" fmla="*/ 954 h 6075"/>
              <a:gd name="T54" fmla="*/ 4481 w 6813"/>
              <a:gd name="T55" fmla="*/ 427 h 6075"/>
              <a:gd name="T56" fmla="*/ 550 w 6813"/>
              <a:gd name="T57" fmla="*/ 4184 h 6075"/>
              <a:gd name="T58" fmla="*/ 427 w 6813"/>
              <a:gd name="T59" fmla="*/ 5118 h 6075"/>
              <a:gd name="T60" fmla="*/ 1592 w 6813"/>
              <a:gd name="T61" fmla="*/ 5648 h 6075"/>
              <a:gd name="T62" fmla="*/ 4601 w 6813"/>
              <a:gd name="T63" fmla="*/ 2818 h 6075"/>
              <a:gd name="T64" fmla="*/ 4200 w 6813"/>
              <a:gd name="T65" fmla="*/ 2275 h 6075"/>
              <a:gd name="T66" fmla="*/ 4129 w 6813"/>
              <a:gd name="T67" fmla="*/ 2246 h 6075"/>
              <a:gd name="T68" fmla="*/ 1727 w 6813"/>
              <a:gd name="T69" fmla="*/ 4607 h 6075"/>
              <a:gd name="T70" fmla="*/ 1567 w 6813"/>
              <a:gd name="T71" fmla="*/ 4607 h 6075"/>
              <a:gd name="T72" fmla="*/ 3898 w 6813"/>
              <a:gd name="T73" fmla="*/ 2115 h 6075"/>
              <a:gd name="T74" fmla="*/ 4129 w 6813"/>
              <a:gd name="T75" fmla="*/ 2020 h 6075"/>
              <a:gd name="T76" fmla="*/ 4761 w 6813"/>
              <a:gd name="T77" fmla="*/ 2516 h 6075"/>
              <a:gd name="T78" fmla="*/ 4761 w 6813"/>
              <a:gd name="T79" fmla="*/ 2978 h 6075"/>
              <a:gd name="T80" fmla="*/ 1597 w 6813"/>
              <a:gd name="T81" fmla="*/ 5875 h 6075"/>
              <a:gd name="T82" fmla="*/ 200 w 6813"/>
              <a:gd name="T83" fmla="*/ 5118 h 6075"/>
              <a:gd name="T84" fmla="*/ 389 w 6813"/>
              <a:gd name="T85" fmla="*/ 4024 h 6075"/>
              <a:gd name="T86" fmla="*/ 4481 w 6813"/>
              <a:gd name="T87" fmla="*/ 200 h 6075"/>
              <a:gd name="T88" fmla="*/ 6613 w 6813"/>
              <a:gd name="T89" fmla="*/ 954 h 6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13" h="6075">
                <a:moveTo>
                  <a:pt x="5860" y="0"/>
                </a:moveTo>
                <a:lnTo>
                  <a:pt x="4481" y="0"/>
                </a:lnTo>
                <a:cubicBezTo>
                  <a:pt x="4255" y="0"/>
                  <a:pt x="4042" y="88"/>
                  <a:pt x="3882" y="248"/>
                </a:cubicBezTo>
                <a:lnTo>
                  <a:pt x="248" y="3883"/>
                </a:lnTo>
                <a:cubicBezTo>
                  <a:pt x="88" y="4043"/>
                  <a:pt x="0" y="4255"/>
                  <a:pt x="0" y="4481"/>
                </a:cubicBezTo>
                <a:lnTo>
                  <a:pt x="0" y="5118"/>
                </a:lnTo>
                <a:cubicBezTo>
                  <a:pt x="0" y="5640"/>
                  <a:pt x="425" y="6068"/>
                  <a:pt x="947" y="6071"/>
                </a:cubicBezTo>
                <a:lnTo>
                  <a:pt x="1592" y="6075"/>
                </a:lnTo>
                <a:lnTo>
                  <a:pt x="1597" y="6075"/>
                </a:lnTo>
                <a:cubicBezTo>
                  <a:pt x="1820" y="6075"/>
                  <a:pt x="2038" y="5985"/>
                  <a:pt x="2195" y="5827"/>
                </a:cubicBezTo>
                <a:lnTo>
                  <a:pt x="4903" y="3120"/>
                </a:lnTo>
                <a:cubicBezTo>
                  <a:pt x="5002" y="3020"/>
                  <a:pt x="5057" y="2888"/>
                  <a:pt x="5057" y="2747"/>
                </a:cubicBezTo>
                <a:cubicBezTo>
                  <a:pt x="5057" y="2607"/>
                  <a:pt x="5002" y="2474"/>
                  <a:pt x="4903" y="2375"/>
                </a:cubicBezTo>
                <a:lnTo>
                  <a:pt x="4502" y="1974"/>
                </a:lnTo>
                <a:cubicBezTo>
                  <a:pt x="4402" y="1874"/>
                  <a:pt x="4270" y="1820"/>
                  <a:pt x="4129" y="1820"/>
                </a:cubicBezTo>
                <a:lnTo>
                  <a:pt x="4129" y="1820"/>
                </a:lnTo>
                <a:cubicBezTo>
                  <a:pt x="3988" y="1820"/>
                  <a:pt x="3856" y="1874"/>
                  <a:pt x="3757" y="1974"/>
                </a:cubicBezTo>
                <a:lnTo>
                  <a:pt x="1425" y="4305"/>
                </a:lnTo>
                <a:cubicBezTo>
                  <a:pt x="1303" y="4428"/>
                  <a:pt x="1303" y="4626"/>
                  <a:pt x="1425" y="4749"/>
                </a:cubicBezTo>
                <a:cubicBezTo>
                  <a:pt x="1484" y="4808"/>
                  <a:pt x="1563" y="4840"/>
                  <a:pt x="1647" y="4840"/>
                </a:cubicBezTo>
                <a:cubicBezTo>
                  <a:pt x="1730" y="4840"/>
                  <a:pt x="1809" y="4808"/>
                  <a:pt x="1868" y="4749"/>
                </a:cubicBezTo>
                <a:lnTo>
                  <a:pt x="4129" y="2487"/>
                </a:lnTo>
                <a:lnTo>
                  <a:pt x="4389" y="2747"/>
                </a:lnTo>
                <a:lnTo>
                  <a:pt x="1752" y="5384"/>
                </a:lnTo>
                <a:cubicBezTo>
                  <a:pt x="1709" y="5427"/>
                  <a:pt x="1652" y="5451"/>
                  <a:pt x="1600" y="5448"/>
                </a:cubicBezTo>
                <a:cubicBezTo>
                  <a:pt x="1598" y="5448"/>
                  <a:pt x="1597" y="5448"/>
                  <a:pt x="1595" y="5448"/>
                </a:cubicBezTo>
                <a:lnTo>
                  <a:pt x="951" y="5444"/>
                </a:lnTo>
                <a:cubicBezTo>
                  <a:pt x="772" y="5443"/>
                  <a:pt x="627" y="5297"/>
                  <a:pt x="627" y="5118"/>
                </a:cubicBezTo>
                <a:lnTo>
                  <a:pt x="627" y="4481"/>
                </a:lnTo>
                <a:cubicBezTo>
                  <a:pt x="627" y="4423"/>
                  <a:pt x="650" y="4367"/>
                  <a:pt x="691" y="4326"/>
                </a:cubicBezTo>
                <a:lnTo>
                  <a:pt x="4325" y="691"/>
                </a:lnTo>
                <a:cubicBezTo>
                  <a:pt x="4367" y="650"/>
                  <a:pt x="4422" y="627"/>
                  <a:pt x="4481" y="627"/>
                </a:cubicBezTo>
                <a:lnTo>
                  <a:pt x="5860" y="627"/>
                </a:lnTo>
                <a:cubicBezTo>
                  <a:pt x="6040" y="627"/>
                  <a:pt x="6187" y="774"/>
                  <a:pt x="6187" y="954"/>
                </a:cubicBezTo>
                <a:lnTo>
                  <a:pt x="6187" y="2333"/>
                </a:lnTo>
                <a:cubicBezTo>
                  <a:pt x="6187" y="2391"/>
                  <a:pt x="6164" y="2447"/>
                  <a:pt x="6122" y="2488"/>
                </a:cubicBezTo>
                <a:lnTo>
                  <a:pt x="4252" y="4359"/>
                </a:lnTo>
                <a:cubicBezTo>
                  <a:pt x="4130" y="4481"/>
                  <a:pt x="4130" y="4680"/>
                  <a:pt x="4252" y="4802"/>
                </a:cubicBezTo>
                <a:cubicBezTo>
                  <a:pt x="4311" y="4861"/>
                  <a:pt x="4390" y="4894"/>
                  <a:pt x="4473" y="4894"/>
                </a:cubicBezTo>
                <a:cubicBezTo>
                  <a:pt x="4557" y="4894"/>
                  <a:pt x="4636" y="4861"/>
                  <a:pt x="4695" y="4802"/>
                </a:cubicBezTo>
                <a:lnTo>
                  <a:pt x="6565" y="2931"/>
                </a:lnTo>
                <a:cubicBezTo>
                  <a:pt x="6725" y="2771"/>
                  <a:pt x="6813" y="2559"/>
                  <a:pt x="6813" y="2333"/>
                </a:cubicBezTo>
                <a:lnTo>
                  <a:pt x="6813" y="954"/>
                </a:lnTo>
                <a:cubicBezTo>
                  <a:pt x="6813" y="428"/>
                  <a:pt x="6386" y="0"/>
                  <a:pt x="5860" y="0"/>
                </a:cubicBezTo>
                <a:close/>
                <a:moveTo>
                  <a:pt x="6613" y="2333"/>
                </a:moveTo>
                <a:cubicBezTo>
                  <a:pt x="6613" y="2505"/>
                  <a:pt x="6546" y="2668"/>
                  <a:pt x="6424" y="2790"/>
                </a:cubicBezTo>
                <a:lnTo>
                  <a:pt x="4553" y="4660"/>
                </a:lnTo>
                <a:cubicBezTo>
                  <a:pt x="4532" y="4682"/>
                  <a:pt x="4504" y="4694"/>
                  <a:pt x="4473" y="4694"/>
                </a:cubicBezTo>
                <a:cubicBezTo>
                  <a:pt x="4443" y="4694"/>
                  <a:pt x="4415" y="4682"/>
                  <a:pt x="4393" y="4660"/>
                </a:cubicBezTo>
                <a:cubicBezTo>
                  <a:pt x="4372" y="4639"/>
                  <a:pt x="4360" y="4611"/>
                  <a:pt x="4360" y="4580"/>
                </a:cubicBezTo>
                <a:cubicBezTo>
                  <a:pt x="4360" y="4550"/>
                  <a:pt x="4372" y="4522"/>
                  <a:pt x="4393" y="4500"/>
                </a:cubicBezTo>
                <a:lnTo>
                  <a:pt x="6264" y="2630"/>
                </a:lnTo>
                <a:cubicBezTo>
                  <a:pt x="6343" y="2550"/>
                  <a:pt x="6387" y="2445"/>
                  <a:pt x="6387" y="2333"/>
                </a:cubicBezTo>
                <a:lnTo>
                  <a:pt x="6387" y="954"/>
                </a:lnTo>
                <a:cubicBezTo>
                  <a:pt x="6387" y="663"/>
                  <a:pt x="6150" y="427"/>
                  <a:pt x="5860" y="427"/>
                </a:cubicBezTo>
                <a:lnTo>
                  <a:pt x="4481" y="427"/>
                </a:lnTo>
                <a:cubicBezTo>
                  <a:pt x="4369" y="427"/>
                  <a:pt x="4263" y="471"/>
                  <a:pt x="4184" y="550"/>
                </a:cubicBezTo>
                <a:lnTo>
                  <a:pt x="550" y="4184"/>
                </a:lnTo>
                <a:cubicBezTo>
                  <a:pt x="470" y="4264"/>
                  <a:pt x="427" y="4369"/>
                  <a:pt x="427" y="4481"/>
                </a:cubicBezTo>
                <a:lnTo>
                  <a:pt x="427" y="5118"/>
                </a:lnTo>
                <a:cubicBezTo>
                  <a:pt x="427" y="5406"/>
                  <a:pt x="661" y="5642"/>
                  <a:pt x="950" y="5644"/>
                </a:cubicBezTo>
                <a:lnTo>
                  <a:pt x="1592" y="5648"/>
                </a:lnTo>
                <a:cubicBezTo>
                  <a:pt x="1701" y="5653"/>
                  <a:pt x="1810" y="5609"/>
                  <a:pt x="1894" y="5525"/>
                </a:cubicBezTo>
                <a:lnTo>
                  <a:pt x="4601" y="2818"/>
                </a:lnTo>
                <a:cubicBezTo>
                  <a:pt x="4640" y="2779"/>
                  <a:pt x="4640" y="2716"/>
                  <a:pt x="4601" y="2676"/>
                </a:cubicBezTo>
                <a:lnTo>
                  <a:pt x="4200" y="2275"/>
                </a:lnTo>
                <a:cubicBezTo>
                  <a:pt x="4181" y="2257"/>
                  <a:pt x="4156" y="2246"/>
                  <a:pt x="4129" y="2246"/>
                </a:cubicBezTo>
                <a:lnTo>
                  <a:pt x="4129" y="2246"/>
                </a:lnTo>
                <a:cubicBezTo>
                  <a:pt x="4103" y="2246"/>
                  <a:pt x="4077" y="2257"/>
                  <a:pt x="4059" y="2275"/>
                </a:cubicBezTo>
                <a:lnTo>
                  <a:pt x="1727" y="4607"/>
                </a:lnTo>
                <a:cubicBezTo>
                  <a:pt x="1705" y="4629"/>
                  <a:pt x="1677" y="4640"/>
                  <a:pt x="1647" y="4640"/>
                </a:cubicBezTo>
                <a:cubicBezTo>
                  <a:pt x="1616" y="4640"/>
                  <a:pt x="1588" y="4629"/>
                  <a:pt x="1567" y="4607"/>
                </a:cubicBezTo>
                <a:cubicBezTo>
                  <a:pt x="1522" y="4563"/>
                  <a:pt x="1522" y="4491"/>
                  <a:pt x="1567" y="4447"/>
                </a:cubicBezTo>
                <a:lnTo>
                  <a:pt x="3898" y="2115"/>
                </a:lnTo>
                <a:cubicBezTo>
                  <a:pt x="3960" y="2053"/>
                  <a:pt x="4042" y="2020"/>
                  <a:pt x="4129" y="2020"/>
                </a:cubicBezTo>
                <a:lnTo>
                  <a:pt x="4129" y="2020"/>
                </a:lnTo>
                <a:cubicBezTo>
                  <a:pt x="4217" y="2020"/>
                  <a:pt x="4299" y="2053"/>
                  <a:pt x="4360" y="2115"/>
                </a:cubicBezTo>
                <a:lnTo>
                  <a:pt x="4761" y="2516"/>
                </a:lnTo>
                <a:cubicBezTo>
                  <a:pt x="4823" y="2578"/>
                  <a:pt x="4857" y="2660"/>
                  <a:pt x="4857" y="2747"/>
                </a:cubicBezTo>
                <a:cubicBezTo>
                  <a:pt x="4857" y="2834"/>
                  <a:pt x="4823" y="2916"/>
                  <a:pt x="4761" y="2978"/>
                </a:cubicBezTo>
                <a:lnTo>
                  <a:pt x="2054" y="5686"/>
                </a:lnTo>
                <a:cubicBezTo>
                  <a:pt x="1934" y="5806"/>
                  <a:pt x="1767" y="5875"/>
                  <a:pt x="1597" y="5875"/>
                </a:cubicBezTo>
                <a:lnTo>
                  <a:pt x="949" y="5871"/>
                </a:lnTo>
                <a:cubicBezTo>
                  <a:pt x="536" y="5868"/>
                  <a:pt x="200" y="5530"/>
                  <a:pt x="200" y="5118"/>
                </a:cubicBezTo>
                <a:lnTo>
                  <a:pt x="200" y="4481"/>
                </a:lnTo>
                <a:cubicBezTo>
                  <a:pt x="200" y="4309"/>
                  <a:pt x="267" y="4146"/>
                  <a:pt x="389" y="4024"/>
                </a:cubicBezTo>
                <a:lnTo>
                  <a:pt x="4024" y="390"/>
                </a:lnTo>
                <a:cubicBezTo>
                  <a:pt x="4146" y="268"/>
                  <a:pt x="4308" y="200"/>
                  <a:pt x="4481" y="200"/>
                </a:cubicBezTo>
                <a:lnTo>
                  <a:pt x="5860" y="200"/>
                </a:lnTo>
                <a:cubicBezTo>
                  <a:pt x="6275" y="200"/>
                  <a:pt x="6613" y="538"/>
                  <a:pt x="6613" y="954"/>
                </a:cubicBezTo>
                <a:lnTo>
                  <a:pt x="6613" y="2333"/>
                </a:lnTo>
                <a:close/>
              </a:path>
            </a:pathLst>
          </a:custGeom>
          <a:solidFill>
            <a:schemeClr val="bg1">
              <a:lumMod val="85000"/>
            </a:schemeClr>
          </a:solidFill>
          <a:ln>
            <a:noFill/>
          </a:ln>
        </p:spPr>
        <p:txBody>
          <a:bodyPr/>
          <a:lstStyle/>
          <a:p>
            <a:endParaRPr lang="zh-CN" altLang="en-US">
              <a:cs typeface="+mn-ea"/>
              <a:sym typeface="+mn-lt"/>
            </a:endParaRPr>
          </a:p>
        </p:txBody>
      </p:sp>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EFA97464-F87E-D111-31C1-2E5178B92491}"/>
                  </a:ext>
                </a:extLst>
              </p14:cNvPr>
              <p14:cNvContentPartPr/>
              <p14:nvPr/>
            </p14:nvContentPartPr>
            <p14:xfrm>
              <a:off x="5168055" y="2067708"/>
              <a:ext cx="4010040" cy="77760"/>
            </p14:xfrm>
          </p:contentPart>
        </mc:Choice>
        <mc:Fallback xmlns="">
          <p:pic>
            <p:nvPicPr>
              <p:cNvPr id="5" name="墨迹 4">
                <a:extLst>
                  <a:ext uri="{FF2B5EF4-FFF2-40B4-BE49-F238E27FC236}">
                    <a16:creationId xmlns:a16="http://schemas.microsoft.com/office/drawing/2014/main" id="{EFA97464-F87E-D111-31C1-2E5178B92491}"/>
                  </a:ext>
                </a:extLst>
              </p:cNvPr>
              <p:cNvPicPr/>
              <p:nvPr/>
            </p:nvPicPr>
            <p:blipFill>
              <a:blip r:embed="rId4"/>
              <a:stretch>
                <a:fillRect/>
              </a:stretch>
            </p:blipFill>
            <p:spPr>
              <a:xfrm>
                <a:off x="5078415" y="1887708"/>
                <a:ext cx="4189680" cy="437400"/>
              </a:xfrm>
              <a:prstGeom prst="rect">
                <a:avLst/>
              </a:prstGeom>
            </p:spPr>
          </p:pic>
        </mc:Fallback>
      </mc:AlternateContent>
      <p:pic>
        <p:nvPicPr>
          <p:cNvPr id="2050" name="Picture 2">
            <a:extLst>
              <a:ext uri="{FF2B5EF4-FFF2-40B4-BE49-F238E27FC236}">
                <a16:creationId xmlns:a16="http://schemas.microsoft.com/office/drawing/2014/main" id="{AFE300F0-9447-60A3-A70B-083889DD6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42" y="3715757"/>
            <a:ext cx="1841807" cy="236907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2F5FFC9-A07F-B9DA-98D1-8FCBDD358FE8}"/>
              </a:ext>
            </a:extLst>
          </p:cNvPr>
          <p:cNvSpPr txBox="1"/>
          <p:nvPr/>
        </p:nvSpPr>
        <p:spPr>
          <a:xfrm>
            <a:off x="335162" y="6053665"/>
            <a:ext cx="2202366" cy="738664"/>
          </a:xfrm>
          <a:prstGeom prst="rect">
            <a:avLst/>
          </a:prstGeom>
          <a:noFill/>
        </p:spPr>
        <p:txBody>
          <a:bodyPr wrap="square">
            <a:spAutoFit/>
          </a:bodyPr>
          <a:lstStyle/>
          <a:p>
            <a:pPr algn="ctr"/>
            <a:r>
              <a:rPr lang="en-US" altLang="zh-CN" sz="1400" b="0" i="0" dirty="0">
                <a:solidFill>
                  <a:srgbClr val="202122"/>
                </a:solidFill>
                <a:effectLst/>
                <a:latin typeface="Arial" panose="020B0604020202020204" pitchFamily="34" charset="0"/>
              </a:rPr>
              <a:t>German physiologist </a:t>
            </a:r>
            <a:r>
              <a:rPr lang="en-US" altLang="zh-CN" sz="1400" b="1" dirty="0">
                <a:solidFill>
                  <a:srgbClr val="202122"/>
                </a:solidFill>
                <a:latin typeface="Arial" panose="020B0604020202020204" pitchFamily="34" charset="0"/>
              </a:rPr>
              <a:t>Julius Bernstein</a:t>
            </a:r>
            <a:r>
              <a:rPr lang="en-US" altLang="zh-CN" sz="1400" dirty="0">
                <a:solidFill>
                  <a:srgbClr val="202122"/>
                </a:solidFill>
                <a:latin typeface="Arial" panose="020B0604020202020204" pitchFamily="34" charset="0"/>
              </a:rPr>
              <a:t> </a:t>
            </a:r>
          </a:p>
          <a:p>
            <a:pPr algn="ctr"/>
            <a:r>
              <a:rPr lang="en-US" altLang="zh-CN" sz="1400" dirty="0">
                <a:solidFill>
                  <a:srgbClr val="202122"/>
                </a:solidFill>
                <a:latin typeface="Arial" panose="020B0604020202020204" pitchFamily="34" charset="0"/>
              </a:rPr>
              <a:t>(1839–1917) </a:t>
            </a:r>
            <a:endParaRPr lang="zh-CN" altLang="en-US" sz="1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91342-E41E-7645-00FE-841A1E36CC77}"/>
            </a:ext>
          </a:extLst>
        </p:cNvPr>
        <p:cNvGrpSpPr/>
        <p:nvPr/>
      </p:nvGrpSpPr>
      <p:grpSpPr>
        <a:xfrm>
          <a:off x="0" y="0"/>
          <a:ext cx="0" cy="0"/>
          <a:chOff x="0" y="0"/>
          <a:chExt cx="0" cy="0"/>
        </a:xfrm>
      </p:grpSpPr>
      <p:sp>
        <p:nvSpPr>
          <p:cNvPr id="45" name="矩形 44">
            <a:extLst>
              <a:ext uri="{FF2B5EF4-FFF2-40B4-BE49-F238E27FC236}">
                <a16:creationId xmlns:a16="http://schemas.microsoft.com/office/drawing/2014/main" id="{F1EAE5BF-2D5D-74D4-E784-F75A9DCA0F9B}"/>
              </a:ext>
            </a:extLst>
          </p:cNvPr>
          <p:cNvSpPr/>
          <p:nvPr/>
        </p:nvSpPr>
        <p:spPr>
          <a:xfrm rot="21078331">
            <a:off x="6176032" y="1934370"/>
            <a:ext cx="5100260" cy="3622228"/>
          </a:xfrm>
          <a:prstGeom prst="rect">
            <a:avLst/>
          </a:prstGeom>
          <a:solidFill>
            <a:srgbClr val="356C6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clip_158248">
            <a:extLst>
              <a:ext uri="{FF2B5EF4-FFF2-40B4-BE49-F238E27FC236}">
                <a16:creationId xmlns:a16="http://schemas.microsoft.com/office/drawing/2014/main" id="{5DB05E6C-B23C-2BF9-BA00-F78080B775BC}"/>
              </a:ext>
            </a:extLst>
          </p:cNvPr>
          <p:cNvSpPr>
            <a:spLocks noChangeAspect="1"/>
          </p:cNvSpPr>
          <p:nvPr/>
        </p:nvSpPr>
        <p:spPr bwMode="auto">
          <a:xfrm rot="17274102">
            <a:off x="10487582" y="1420365"/>
            <a:ext cx="693505" cy="617480"/>
          </a:xfrm>
          <a:custGeom>
            <a:avLst/>
            <a:gdLst>
              <a:gd name="T0" fmla="*/ 4481 w 6813"/>
              <a:gd name="T1" fmla="*/ 0 h 6075"/>
              <a:gd name="T2" fmla="*/ 248 w 6813"/>
              <a:gd name="T3" fmla="*/ 3883 h 6075"/>
              <a:gd name="T4" fmla="*/ 0 w 6813"/>
              <a:gd name="T5" fmla="*/ 5118 h 6075"/>
              <a:gd name="T6" fmla="*/ 1592 w 6813"/>
              <a:gd name="T7" fmla="*/ 6075 h 6075"/>
              <a:gd name="T8" fmla="*/ 2195 w 6813"/>
              <a:gd name="T9" fmla="*/ 5827 h 6075"/>
              <a:gd name="T10" fmla="*/ 5057 w 6813"/>
              <a:gd name="T11" fmla="*/ 2747 h 6075"/>
              <a:gd name="T12" fmla="*/ 4502 w 6813"/>
              <a:gd name="T13" fmla="*/ 1974 h 6075"/>
              <a:gd name="T14" fmla="*/ 4129 w 6813"/>
              <a:gd name="T15" fmla="*/ 1820 h 6075"/>
              <a:gd name="T16" fmla="*/ 1425 w 6813"/>
              <a:gd name="T17" fmla="*/ 4305 h 6075"/>
              <a:gd name="T18" fmla="*/ 1647 w 6813"/>
              <a:gd name="T19" fmla="*/ 4840 h 6075"/>
              <a:gd name="T20" fmla="*/ 4129 w 6813"/>
              <a:gd name="T21" fmla="*/ 2487 h 6075"/>
              <a:gd name="T22" fmla="*/ 1752 w 6813"/>
              <a:gd name="T23" fmla="*/ 5384 h 6075"/>
              <a:gd name="T24" fmla="*/ 1595 w 6813"/>
              <a:gd name="T25" fmla="*/ 5448 h 6075"/>
              <a:gd name="T26" fmla="*/ 627 w 6813"/>
              <a:gd name="T27" fmla="*/ 5118 h 6075"/>
              <a:gd name="T28" fmla="*/ 691 w 6813"/>
              <a:gd name="T29" fmla="*/ 4326 h 6075"/>
              <a:gd name="T30" fmla="*/ 4481 w 6813"/>
              <a:gd name="T31" fmla="*/ 627 h 6075"/>
              <a:gd name="T32" fmla="*/ 6187 w 6813"/>
              <a:gd name="T33" fmla="*/ 954 h 6075"/>
              <a:gd name="T34" fmla="*/ 6122 w 6813"/>
              <a:gd name="T35" fmla="*/ 2488 h 6075"/>
              <a:gd name="T36" fmla="*/ 4252 w 6813"/>
              <a:gd name="T37" fmla="*/ 4802 h 6075"/>
              <a:gd name="T38" fmla="*/ 4695 w 6813"/>
              <a:gd name="T39" fmla="*/ 4802 h 6075"/>
              <a:gd name="T40" fmla="*/ 6813 w 6813"/>
              <a:gd name="T41" fmla="*/ 2333 h 6075"/>
              <a:gd name="T42" fmla="*/ 5860 w 6813"/>
              <a:gd name="T43" fmla="*/ 0 h 6075"/>
              <a:gd name="T44" fmla="*/ 6424 w 6813"/>
              <a:gd name="T45" fmla="*/ 2790 h 6075"/>
              <a:gd name="T46" fmla="*/ 4473 w 6813"/>
              <a:gd name="T47" fmla="*/ 4694 h 6075"/>
              <a:gd name="T48" fmla="*/ 4360 w 6813"/>
              <a:gd name="T49" fmla="*/ 4580 h 6075"/>
              <a:gd name="T50" fmla="*/ 6264 w 6813"/>
              <a:gd name="T51" fmla="*/ 2630 h 6075"/>
              <a:gd name="T52" fmla="*/ 6387 w 6813"/>
              <a:gd name="T53" fmla="*/ 954 h 6075"/>
              <a:gd name="T54" fmla="*/ 4481 w 6813"/>
              <a:gd name="T55" fmla="*/ 427 h 6075"/>
              <a:gd name="T56" fmla="*/ 550 w 6813"/>
              <a:gd name="T57" fmla="*/ 4184 h 6075"/>
              <a:gd name="T58" fmla="*/ 427 w 6813"/>
              <a:gd name="T59" fmla="*/ 5118 h 6075"/>
              <a:gd name="T60" fmla="*/ 1592 w 6813"/>
              <a:gd name="T61" fmla="*/ 5648 h 6075"/>
              <a:gd name="T62" fmla="*/ 4601 w 6813"/>
              <a:gd name="T63" fmla="*/ 2818 h 6075"/>
              <a:gd name="T64" fmla="*/ 4200 w 6813"/>
              <a:gd name="T65" fmla="*/ 2275 h 6075"/>
              <a:gd name="T66" fmla="*/ 4129 w 6813"/>
              <a:gd name="T67" fmla="*/ 2246 h 6075"/>
              <a:gd name="T68" fmla="*/ 1727 w 6813"/>
              <a:gd name="T69" fmla="*/ 4607 h 6075"/>
              <a:gd name="T70" fmla="*/ 1567 w 6813"/>
              <a:gd name="T71" fmla="*/ 4607 h 6075"/>
              <a:gd name="T72" fmla="*/ 3898 w 6813"/>
              <a:gd name="T73" fmla="*/ 2115 h 6075"/>
              <a:gd name="T74" fmla="*/ 4129 w 6813"/>
              <a:gd name="T75" fmla="*/ 2020 h 6075"/>
              <a:gd name="T76" fmla="*/ 4761 w 6813"/>
              <a:gd name="T77" fmla="*/ 2516 h 6075"/>
              <a:gd name="T78" fmla="*/ 4761 w 6813"/>
              <a:gd name="T79" fmla="*/ 2978 h 6075"/>
              <a:gd name="T80" fmla="*/ 1597 w 6813"/>
              <a:gd name="T81" fmla="*/ 5875 h 6075"/>
              <a:gd name="T82" fmla="*/ 200 w 6813"/>
              <a:gd name="T83" fmla="*/ 5118 h 6075"/>
              <a:gd name="T84" fmla="*/ 389 w 6813"/>
              <a:gd name="T85" fmla="*/ 4024 h 6075"/>
              <a:gd name="T86" fmla="*/ 4481 w 6813"/>
              <a:gd name="T87" fmla="*/ 200 h 6075"/>
              <a:gd name="T88" fmla="*/ 6613 w 6813"/>
              <a:gd name="T89" fmla="*/ 954 h 6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13" h="6075">
                <a:moveTo>
                  <a:pt x="5860" y="0"/>
                </a:moveTo>
                <a:lnTo>
                  <a:pt x="4481" y="0"/>
                </a:lnTo>
                <a:cubicBezTo>
                  <a:pt x="4255" y="0"/>
                  <a:pt x="4042" y="88"/>
                  <a:pt x="3882" y="248"/>
                </a:cubicBezTo>
                <a:lnTo>
                  <a:pt x="248" y="3883"/>
                </a:lnTo>
                <a:cubicBezTo>
                  <a:pt x="88" y="4043"/>
                  <a:pt x="0" y="4255"/>
                  <a:pt x="0" y="4481"/>
                </a:cubicBezTo>
                <a:lnTo>
                  <a:pt x="0" y="5118"/>
                </a:lnTo>
                <a:cubicBezTo>
                  <a:pt x="0" y="5640"/>
                  <a:pt x="425" y="6068"/>
                  <a:pt x="947" y="6071"/>
                </a:cubicBezTo>
                <a:lnTo>
                  <a:pt x="1592" y="6075"/>
                </a:lnTo>
                <a:lnTo>
                  <a:pt x="1597" y="6075"/>
                </a:lnTo>
                <a:cubicBezTo>
                  <a:pt x="1820" y="6075"/>
                  <a:pt x="2038" y="5985"/>
                  <a:pt x="2195" y="5827"/>
                </a:cubicBezTo>
                <a:lnTo>
                  <a:pt x="4903" y="3120"/>
                </a:lnTo>
                <a:cubicBezTo>
                  <a:pt x="5002" y="3020"/>
                  <a:pt x="5057" y="2888"/>
                  <a:pt x="5057" y="2747"/>
                </a:cubicBezTo>
                <a:cubicBezTo>
                  <a:pt x="5057" y="2607"/>
                  <a:pt x="5002" y="2474"/>
                  <a:pt x="4903" y="2375"/>
                </a:cubicBezTo>
                <a:lnTo>
                  <a:pt x="4502" y="1974"/>
                </a:lnTo>
                <a:cubicBezTo>
                  <a:pt x="4402" y="1874"/>
                  <a:pt x="4270" y="1820"/>
                  <a:pt x="4129" y="1820"/>
                </a:cubicBezTo>
                <a:lnTo>
                  <a:pt x="4129" y="1820"/>
                </a:lnTo>
                <a:cubicBezTo>
                  <a:pt x="3988" y="1820"/>
                  <a:pt x="3856" y="1874"/>
                  <a:pt x="3757" y="1974"/>
                </a:cubicBezTo>
                <a:lnTo>
                  <a:pt x="1425" y="4305"/>
                </a:lnTo>
                <a:cubicBezTo>
                  <a:pt x="1303" y="4428"/>
                  <a:pt x="1303" y="4626"/>
                  <a:pt x="1425" y="4749"/>
                </a:cubicBezTo>
                <a:cubicBezTo>
                  <a:pt x="1484" y="4808"/>
                  <a:pt x="1563" y="4840"/>
                  <a:pt x="1647" y="4840"/>
                </a:cubicBezTo>
                <a:cubicBezTo>
                  <a:pt x="1730" y="4840"/>
                  <a:pt x="1809" y="4808"/>
                  <a:pt x="1868" y="4749"/>
                </a:cubicBezTo>
                <a:lnTo>
                  <a:pt x="4129" y="2487"/>
                </a:lnTo>
                <a:lnTo>
                  <a:pt x="4389" y="2747"/>
                </a:lnTo>
                <a:lnTo>
                  <a:pt x="1752" y="5384"/>
                </a:lnTo>
                <a:cubicBezTo>
                  <a:pt x="1709" y="5427"/>
                  <a:pt x="1652" y="5451"/>
                  <a:pt x="1600" y="5448"/>
                </a:cubicBezTo>
                <a:cubicBezTo>
                  <a:pt x="1598" y="5448"/>
                  <a:pt x="1597" y="5448"/>
                  <a:pt x="1595" y="5448"/>
                </a:cubicBezTo>
                <a:lnTo>
                  <a:pt x="951" y="5444"/>
                </a:lnTo>
                <a:cubicBezTo>
                  <a:pt x="772" y="5443"/>
                  <a:pt x="627" y="5297"/>
                  <a:pt x="627" y="5118"/>
                </a:cubicBezTo>
                <a:lnTo>
                  <a:pt x="627" y="4481"/>
                </a:lnTo>
                <a:cubicBezTo>
                  <a:pt x="627" y="4423"/>
                  <a:pt x="650" y="4367"/>
                  <a:pt x="691" y="4326"/>
                </a:cubicBezTo>
                <a:lnTo>
                  <a:pt x="4325" y="691"/>
                </a:lnTo>
                <a:cubicBezTo>
                  <a:pt x="4367" y="650"/>
                  <a:pt x="4422" y="627"/>
                  <a:pt x="4481" y="627"/>
                </a:cubicBezTo>
                <a:lnTo>
                  <a:pt x="5860" y="627"/>
                </a:lnTo>
                <a:cubicBezTo>
                  <a:pt x="6040" y="627"/>
                  <a:pt x="6187" y="774"/>
                  <a:pt x="6187" y="954"/>
                </a:cubicBezTo>
                <a:lnTo>
                  <a:pt x="6187" y="2333"/>
                </a:lnTo>
                <a:cubicBezTo>
                  <a:pt x="6187" y="2391"/>
                  <a:pt x="6164" y="2447"/>
                  <a:pt x="6122" y="2488"/>
                </a:cubicBezTo>
                <a:lnTo>
                  <a:pt x="4252" y="4359"/>
                </a:lnTo>
                <a:cubicBezTo>
                  <a:pt x="4130" y="4481"/>
                  <a:pt x="4130" y="4680"/>
                  <a:pt x="4252" y="4802"/>
                </a:cubicBezTo>
                <a:cubicBezTo>
                  <a:pt x="4311" y="4861"/>
                  <a:pt x="4390" y="4894"/>
                  <a:pt x="4473" y="4894"/>
                </a:cubicBezTo>
                <a:cubicBezTo>
                  <a:pt x="4557" y="4894"/>
                  <a:pt x="4636" y="4861"/>
                  <a:pt x="4695" y="4802"/>
                </a:cubicBezTo>
                <a:lnTo>
                  <a:pt x="6565" y="2931"/>
                </a:lnTo>
                <a:cubicBezTo>
                  <a:pt x="6725" y="2771"/>
                  <a:pt x="6813" y="2559"/>
                  <a:pt x="6813" y="2333"/>
                </a:cubicBezTo>
                <a:lnTo>
                  <a:pt x="6813" y="954"/>
                </a:lnTo>
                <a:cubicBezTo>
                  <a:pt x="6813" y="428"/>
                  <a:pt x="6386" y="0"/>
                  <a:pt x="5860" y="0"/>
                </a:cubicBezTo>
                <a:close/>
                <a:moveTo>
                  <a:pt x="6613" y="2333"/>
                </a:moveTo>
                <a:cubicBezTo>
                  <a:pt x="6613" y="2505"/>
                  <a:pt x="6546" y="2668"/>
                  <a:pt x="6424" y="2790"/>
                </a:cubicBezTo>
                <a:lnTo>
                  <a:pt x="4553" y="4660"/>
                </a:lnTo>
                <a:cubicBezTo>
                  <a:pt x="4532" y="4682"/>
                  <a:pt x="4504" y="4694"/>
                  <a:pt x="4473" y="4694"/>
                </a:cubicBezTo>
                <a:cubicBezTo>
                  <a:pt x="4443" y="4694"/>
                  <a:pt x="4415" y="4682"/>
                  <a:pt x="4393" y="4660"/>
                </a:cubicBezTo>
                <a:cubicBezTo>
                  <a:pt x="4372" y="4639"/>
                  <a:pt x="4360" y="4611"/>
                  <a:pt x="4360" y="4580"/>
                </a:cubicBezTo>
                <a:cubicBezTo>
                  <a:pt x="4360" y="4550"/>
                  <a:pt x="4372" y="4522"/>
                  <a:pt x="4393" y="4500"/>
                </a:cubicBezTo>
                <a:lnTo>
                  <a:pt x="6264" y="2630"/>
                </a:lnTo>
                <a:cubicBezTo>
                  <a:pt x="6343" y="2550"/>
                  <a:pt x="6387" y="2445"/>
                  <a:pt x="6387" y="2333"/>
                </a:cubicBezTo>
                <a:lnTo>
                  <a:pt x="6387" y="954"/>
                </a:lnTo>
                <a:cubicBezTo>
                  <a:pt x="6387" y="663"/>
                  <a:pt x="6150" y="427"/>
                  <a:pt x="5860" y="427"/>
                </a:cubicBezTo>
                <a:lnTo>
                  <a:pt x="4481" y="427"/>
                </a:lnTo>
                <a:cubicBezTo>
                  <a:pt x="4369" y="427"/>
                  <a:pt x="4263" y="471"/>
                  <a:pt x="4184" y="550"/>
                </a:cubicBezTo>
                <a:lnTo>
                  <a:pt x="550" y="4184"/>
                </a:lnTo>
                <a:cubicBezTo>
                  <a:pt x="470" y="4264"/>
                  <a:pt x="427" y="4369"/>
                  <a:pt x="427" y="4481"/>
                </a:cubicBezTo>
                <a:lnTo>
                  <a:pt x="427" y="5118"/>
                </a:lnTo>
                <a:cubicBezTo>
                  <a:pt x="427" y="5406"/>
                  <a:pt x="661" y="5642"/>
                  <a:pt x="950" y="5644"/>
                </a:cubicBezTo>
                <a:lnTo>
                  <a:pt x="1592" y="5648"/>
                </a:lnTo>
                <a:cubicBezTo>
                  <a:pt x="1701" y="5653"/>
                  <a:pt x="1810" y="5609"/>
                  <a:pt x="1894" y="5525"/>
                </a:cubicBezTo>
                <a:lnTo>
                  <a:pt x="4601" y="2818"/>
                </a:lnTo>
                <a:cubicBezTo>
                  <a:pt x="4640" y="2779"/>
                  <a:pt x="4640" y="2716"/>
                  <a:pt x="4601" y="2676"/>
                </a:cubicBezTo>
                <a:lnTo>
                  <a:pt x="4200" y="2275"/>
                </a:lnTo>
                <a:cubicBezTo>
                  <a:pt x="4181" y="2257"/>
                  <a:pt x="4156" y="2246"/>
                  <a:pt x="4129" y="2246"/>
                </a:cubicBezTo>
                <a:lnTo>
                  <a:pt x="4129" y="2246"/>
                </a:lnTo>
                <a:cubicBezTo>
                  <a:pt x="4103" y="2246"/>
                  <a:pt x="4077" y="2257"/>
                  <a:pt x="4059" y="2275"/>
                </a:cubicBezTo>
                <a:lnTo>
                  <a:pt x="1727" y="4607"/>
                </a:lnTo>
                <a:cubicBezTo>
                  <a:pt x="1705" y="4629"/>
                  <a:pt x="1677" y="4640"/>
                  <a:pt x="1647" y="4640"/>
                </a:cubicBezTo>
                <a:cubicBezTo>
                  <a:pt x="1616" y="4640"/>
                  <a:pt x="1588" y="4629"/>
                  <a:pt x="1567" y="4607"/>
                </a:cubicBezTo>
                <a:cubicBezTo>
                  <a:pt x="1522" y="4563"/>
                  <a:pt x="1522" y="4491"/>
                  <a:pt x="1567" y="4447"/>
                </a:cubicBezTo>
                <a:lnTo>
                  <a:pt x="3898" y="2115"/>
                </a:lnTo>
                <a:cubicBezTo>
                  <a:pt x="3960" y="2053"/>
                  <a:pt x="4042" y="2020"/>
                  <a:pt x="4129" y="2020"/>
                </a:cubicBezTo>
                <a:lnTo>
                  <a:pt x="4129" y="2020"/>
                </a:lnTo>
                <a:cubicBezTo>
                  <a:pt x="4217" y="2020"/>
                  <a:pt x="4299" y="2053"/>
                  <a:pt x="4360" y="2115"/>
                </a:cubicBezTo>
                <a:lnTo>
                  <a:pt x="4761" y="2516"/>
                </a:lnTo>
                <a:cubicBezTo>
                  <a:pt x="4823" y="2578"/>
                  <a:pt x="4857" y="2660"/>
                  <a:pt x="4857" y="2747"/>
                </a:cubicBezTo>
                <a:cubicBezTo>
                  <a:pt x="4857" y="2834"/>
                  <a:pt x="4823" y="2916"/>
                  <a:pt x="4761" y="2978"/>
                </a:cubicBezTo>
                <a:lnTo>
                  <a:pt x="2054" y="5686"/>
                </a:lnTo>
                <a:cubicBezTo>
                  <a:pt x="1934" y="5806"/>
                  <a:pt x="1767" y="5875"/>
                  <a:pt x="1597" y="5875"/>
                </a:cubicBezTo>
                <a:lnTo>
                  <a:pt x="949" y="5871"/>
                </a:lnTo>
                <a:cubicBezTo>
                  <a:pt x="536" y="5868"/>
                  <a:pt x="200" y="5530"/>
                  <a:pt x="200" y="5118"/>
                </a:cubicBezTo>
                <a:lnTo>
                  <a:pt x="200" y="4481"/>
                </a:lnTo>
                <a:cubicBezTo>
                  <a:pt x="200" y="4309"/>
                  <a:pt x="267" y="4146"/>
                  <a:pt x="389" y="4024"/>
                </a:cubicBezTo>
                <a:lnTo>
                  <a:pt x="4024" y="390"/>
                </a:lnTo>
                <a:cubicBezTo>
                  <a:pt x="4146" y="268"/>
                  <a:pt x="4308" y="200"/>
                  <a:pt x="4481" y="200"/>
                </a:cubicBezTo>
                <a:lnTo>
                  <a:pt x="5860" y="200"/>
                </a:lnTo>
                <a:cubicBezTo>
                  <a:pt x="6275" y="200"/>
                  <a:pt x="6613" y="538"/>
                  <a:pt x="6613" y="954"/>
                </a:cubicBezTo>
                <a:lnTo>
                  <a:pt x="6613" y="2333"/>
                </a:lnTo>
                <a:close/>
              </a:path>
            </a:pathLst>
          </a:custGeom>
          <a:solidFill>
            <a:schemeClr val="bg1">
              <a:lumMod val="85000"/>
            </a:schemeClr>
          </a:solidFill>
          <a:ln>
            <a:noFill/>
          </a:ln>
        </p:spPr>
        <p:txBody>
          <a:bodyPr/>
          <a:lstStyle/>
          <a:p>
            <a:endParaRPr lang="zh-CN" altLang="en-US">
              <a:cs typeface="+mn-ea"/>
              <a:sym typeface="+mn-lt"/>
            </a:endParaRPr>
          </a:p>
        </p:txBody>
      </p:sp>
      <p:pic>
        <p:nvPicPr>
          <p:cNvPr id="1028" name="Picture 4">
            <a:extLst>
              <a:ext uri="{FF2B5EF4-FFF2-40B4-BE49-F238E27FC236}">
                <a16:creationId xmlns:a16="http://schemas.microsoft.com/office/drawing/2014/main" id="{9D3E1A6B-3309-99FE-70AD-4BD0B93D1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662" y="2170684"/>
            <a:ext cx="4445000" cy="3149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文本&#10;&#10;描述已自动生成">
            <a:extLst>
              <a:ext uri="{FF2B5EF4-FFF2-40B4-BE49-F238E27FC236}">
                <a16:creationId xmlns:a16="http://schemas.microsoft.com/office/drawing/2014/main" id="{CF93471C-BD00-41A2-9363-4A32D596B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86" y="781255"/>
            <a:ext cx="1362577" cy="414043"/>
          </a:xfrm>
          <a:prstGeom prst="rect">
            <a:avLst/>
          </a:prstGeom>
        </p:spPr>
      </p:pic>
      <p:pic>
        <p:nvPicPr>
          <p:cNvPr id="7" name="图片 6" descr="文本&#10;&#10;描述已自动生成">
            <a:extLst>
              <a:ext uri="{FF2B5EF4-FFF2-40B4-BE49-F238E27FC236}">
                <a16:creationId xmlns:a16="http://schemas.microsoft.com/office/drawing/2014/main" id="{E2A9981D-9EAE-C286-4751-66B0F5BB3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49" y="1160839"/>
            <a:ext cx="1304925" cy="286797"/>
          </a:xfrm>
          <a:prstGeom prst="rect">
            <a:avLst/>
          </a:prstGeom>
        </p:spPr>
      </p:pic>
      <p:pic>
        <p:nvPicPr>
          <p:cNvPr id="9" name="图片 8">
            <a:extLst>
              <a:ext uri="{FF2B5EF4-FFF2-40B4-BE49-F238E27FC236}">
                <a16:creationId xmlns:a16="http://schemas.microsoft.com/office/drawing/2014/main" id="{87381F9A-A122-8F2A-67EA-D2916B74B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924" y="1473339"/>
            <a:ext cx="4159055" cy="394015"/>
          </a:xfrm>
          <a:prstGeom prst="rect">
            <a:avLst/>
          </a:prstGeom>
        </p:spPr>
      </p:pic>
      <p:pic>
        <p:nvPicPr>
          <p:cNvPr id="11" name="图片 10" descr="文本, 信件&#10;&#10;描述已自动生成">
            <a:extLst>
              <a:ext uri="{FF2B5EF4-FFF2-40B4-BE49-F238E27FC236}">
                <a16:creationId xmlns:a16="http://schemas.microsoft.com/office/drawing/2014/main" id="{9696597B-8FFE-67CB-DE8E-68B7E693E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802" y="1880766"/>
            <a:ext cx="4445000" cy="1432575"/>
          </a:xfrm>
          <a:prstGeom prst="rect">
            <a:avLst/>
          </a:prstGeom>
        </p:spPr>
      </p:pic>
      <p:pic>
        <p:nvPicPr>
          <p:cNvPr id="13" name="图片 12" descr="文本&#10;&#10;描述已自动生成">
            <a:extLst>
              <a:ext uri="{FF2B5EF4-FFF2-40B4-BE49-F238E27FC236}">
                <a16:creationId xmlns:a16="http://schemas.microsoft.com/office/drawing/2014/main" id="{8E8A55A3-75D8-BA2F-CA84-5330ABCCC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082" y="3470556"/>
            <a:ext cx="1778549" cy="382418"/>
          </a:xfrm>
          <a:prstGeom prst="rect">
            <a:avLst/>
          </a:prstGeom>
        </p:spPr>
      </p:pic>
      <p:pic>
        <p:nvPicPr>
          <p:cNvPr id="15" name="图片 14" descr="图示, 文本&#10;&#10;中度可信度描述已自动生成">
            <a:extLst>
              <a:ext uri="{FF2B5EF4-FFF2-40B4-BE49-F238E27FC236}">
                <a16:creationId xmlns:a16="http://schemas.microsoft.com/office/drawing/2014/main" id="{149B6B95-F87B-FAF8-B279-C60CC723E4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635" y="3977769"/>
            <a:ext cx="4391961" cy="705444"/>
          </a:xfrm>
          <a:prstGeom prst="rect">
            <a:avLst/>
          </a:prstGeom>
        </p:spPr>
      </p:pic>
      <p:pic>
        <p:nvPicPr>
          <p:cNvPr id="17" name="图片 16" descr="文本, 信件&#10;&#10;描述已自动生成">
            <a:extLst>
              <a:ext uri="{FF2B5EF4-FFF2-40B4-BE49-F238E27FC236}">
                <a16:creationId xmlns:a16="http://schemas.microsoft.com/office/drawing/2014/main" id="{27092246-6363-F280-4630-3D941CC7BA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555" y="4752496"/>
            <a:ext cx="919666" cy="301270"/>
          </a:xfrm>
          <a:prstGeom prst="rect">
            <a:avLst/>
          </a:prstGeom>
        </p:spPr>
      </p:pic>
      <p:pic>
        <p:nvPicPr>
          <p:cNvPr id="19" name="图片 18" descr="文本, 信件&#10;&#10;描述已自动生成">
            <a:extLst>
              <a:ext uri="{FF2B5EF4-FFF2-40B4-BE49-F238E27FC236}">
                <a16:creationId xmlns:a16="http://schemas.microsoft.com/office/drawing/2014/main" id="{4BCB1B4A-E142-67D1-EEF9-FE91836C45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555" y="5195949"/>
            <a:ext cx="2247900" cy="673774"/>
          </a:xfrm>
          <a:prstGeom prst="rect">
            <a:avLst/>
          </a:prstGeom>
        </p:spPr>
      </p:pic>
      <p:pic>
        <p:nvPicPr>
          <p:cNvPr id="21" name="图片 20" descr="文本, 信件&#10;&#10;描述已自动生成">
            <a:extLst>
              <a:ext uri="{FF2B5EF4-FFF2-40B4-BE49-F238E27FC236}">
                <a16:creationId xmlns:a16="http://schemas.microsoft.com/office/drawing/2014/main" id="{96EB6ADA-584D-C384-72AD-0C7F0C410C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0082" y="5910643"/>
            <a:ext cx="2477069" cy="467610"/>
          </a:xfrm>
          <a:prstGeom prst="rect">
            <a:avLst/>
          </a:prstGeom>
        </p:spPr>
      </p:pic>
      <p:pic>
        <p:nvPicPr>
          <p:cNvPr id="23" name="图片 22" descr="图片包含 文本&#10;&#10;描述已自动生成">
            <a:extLst>
              <a:ext uri="{FF2B5EF4-FFF2-40B4-BE49-F238E27FC236}">
                <a16:creationId xmlns:a16="http://schemas.microsoft.com/office/drawing/2014/main" id="{F472CDC2-D13A-D162-7A67-6DEEC3FA1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5858" y="6473580"/>
            <a:ext cx="783498" cy="256739"/>
          </a:xfrm>
          <a:prstGeom prst="rect">
            <a:avLst/>
          </a:prstGeom>
        </p:spPr>
      </p:pic>
      <p:sp>
        <p:nvSpPr>
          <p:cNvPr id="24" name="文本框 23">
            <a:extLst>
              <a:ext uri="{FF2B5EF4-FFF2-40B4-BE49-F238E27FC236}">
                <a16:creationId xmlns:a16="http://schemas.microsoft.com/office/drawing/2014/main" id="{47FF6EDA-0A34-05EA-5C94-C6E5BEB9C613}"/>
              </a:ext>
            </a:extLst>
          </p:cNvPr>
          <p:cNvSpPr txBox="1"/>
          <p:nvPr/>
        </p:nvSpPr>
        <p:spPr>
          <a:xfrm>
            <a:off x="3314049" y="441445"/>
            <a:ext cx="6379225" cy="646331"/>
          </a:xfrm>
          <a:prstGeom prst="rect">
            <a:avLst/>
          </a:prstGeom>
          <a:noFill/>
        </p:spPr>
        <p:txBody>
          <a:bodyPr wrap="square" rtlCol="0">
            <a:spAutoFit/>
          </a:bodyPr>
          <a:lstStyle/>
          <a:p>
            <a:r>
              <a:rPr lang="en-US" altLang="zh-CN" sz="3600" b="1" spc="300" dirty="0">
                <a:ln w="25400" cap="rnd">
                  <a:noFill/>
                  <a:prstDash val="lgDash"/>
                </a:ln>
                <a:solidFill>
                  <a:srgbClr val="578F67"/>
                </a:solidFill>
                <a:cs typeface="+mn-ea"/>
                <a:sym typeface="+mn-lt"/>
              </a:rPr>
              <a:t>Mathematical Model</a:t>
            </a:r>
            <a:endParaRPr lang="zh-CN" altLang="en-US" sz="3600" b="1" spc="300" dirty="0">
              <a:ln w="25400" cap="rnd">
                <a:noFill/>
                <a:prstDash val="lgDash"/>
              </a:ln>
              <a:solidFill>
                <a:srgbClr val="578F67"/>
              </a:solidFill>
              <a:cs typeface="+mn-ea"/>
              <a:sym typeface="+mn-lt"/>
            </a:endParaRPr>
          </a:p>
        </p:txBody>
      </p:sp>
      <p:sp>
        <p:nvSpPr>
          <p:cNvPr id="26" name="文本框 25">
            <a:extLst>
              <a:ext uri="{FF2B5EF4-FFF2-40B4-BE49-F238E27FC236}">
                <a16:creationId xmlns:a16="http://schemas.microsoft.com/office/drawing/2014/main" id="{D0B4B843-4E0E-7EA7-A5B4-384A4F1D64C0}"/>
              </a:ext>
            </a:extLst>
          </p:cNvPr>
          <p:cNvSpPr txBox="1"/>
          <p:nvPr/>
        </p:nvSpPr>
        <p:spPr>
          <a:xfrm>
            <a:off x="7014116" y="6055087"/>
            <a:ext cx="4298795" cy="646331"/>
          </a:xfrm>
          <a:prstGeom prst="rect">
            <a:avLst/>
          </a:prstGeom>
          <a:noFill/>
        </p:spPr>
        <p:txBody>
          <a:bodyPr wrap="square">
            <a:spAutoFit/>
          </a:bodyPr>
          <a:lstStyle/>
          <a:p>
            <a:r>
              <a:rPr lang="en-US" altLang="zh-CN" b="1" dirty="0">
                <a:latin typeface="Times New Roman" panose="02020603050405020304" pitchFamily="18" charset="0"/>
                <a:ea typeface="DengXian" panose="02010600030101010101" pitchFamily="2" charset="-122"/>
              </a:rPr>
              <a:t>M</a:t>
            </a:r>
            <a:r>
              <a:rPr lang="en-US" altLang="zh-CN" sz="1800" b="1" dirty="0">
                <a:effectLst/>
                <a:latin typeface="Times New Roman" panose="02020603050405020304" pitchFamily="18" charset="0"/>
                <a:ea typeface="DengXian" panose="02010600030101010101" pitchFamily="2" charset="-122"/>
              </a:rPr>
              <a:t>athematical formalization cannot be fully equated with informatization. </a:t>
            </a:r>
            <a:endParaRPr lang="zh-CN" altLang="en-US" b="1" dirty="0"/>
          </a:p>
        </p:txBody>
      </p:sp>
    </p:spTree>
    <p:extLst>
      <p:ext uri="{BB962C8B-B14F-4D97-AF65-F5344CB8AC3E}">
        <p14:creationId xmlns:p14="http://schemas.microsoft.com/office/powerpoint/2010/main" val="8378428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41b65a95-43b3-444e-a744-55bacc2f4eb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0erq5ohs">
      <a:majorFont>
        <a:latin typeface="Butler"/>
        <a:ea typeface="xiaowei"/>
        <a:cs typeface=""/>
      </a:majorFont>
      <a:minorFont>
        <a:latin typeface="Butler"/>
        <a:ea typeface="xiaow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a:ln w="25400" cap="rnd">
              <a:noFill/>
              <a:prstDash val="lgDash"/>
            </a:ln>
            <a:solidFill>
              <a:schemeClr val="tx1">
                <a:lumMod val="85000"/>
                <a:lumOff val="15000"/>
              </a:schemeClr>
            </a:solidFill>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5036</TotalTime>
  <Words>680</Words>
  <Application>Microsoft Macintosh PowerPoint</Application>
  <PresentationFormat>宽屏</PresentationFormat>
  <Paragraphs>86</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.AppleSystemUIFont</vt:lpstr>
      <vt:lpstr>DengXian</vt:lpstr>
      <vt:lpstr>DengXian</vt:lpstr>
      <vt:lpstr>Alfred Serif Regular</vt:lpstr>
      <vt:lpstr>Brush Script MT</vt:lpstr>
      <vt:lpstr>Butler</vt:lpstr>
      <vt:lpstr>GT America</vt:lpstr>
      <vt:lpstr>Arial</vt:lpstr>
      <vt:lpstr>Microsoft Himalaya</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Yi Xiao</cp:lastModifiedBy>
  <cp:revision>291</cp:revision>
  <dcterms:created xsi:type="dcterms:W3CDTF">2017-10-28T03:07:00Z</dcterms:created>
  <dcterms:modified xsi:type="dcterms:W3CDTF">2024-12-03T15:59:56Z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